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4"/>
  </p:sldMasterIdLst>
  <p:notesMasterIdLst>
    <p:notesMasterId r:id="rId48"/>
  </p:notesMasterIdLst>
  <p:sldIdLst>
    <p:sldId id="257" r:id="rId5"/>
    <p:sldId id="426" r:id="rId6"/>
    <p:sldId id="258" r:id="rId7"/>
    <p:sldId id="427" r:id="rId8"/>
    <p:sldId id="428" r:id="rId9"/>
    <p:sldId id="429" r:id="rId10"/>
    <p:sldId id="259" r:id="rId11"/>
    <p:sldId id="431" r:id="rId12"/>
    <p:sldId id="432" r:id="rId13"/>
    <p:sldId id="261" r:id="rId14"/>
    <p:sldId id="593" r:id="rId15"/>
    <p:sldId id="263" r:id="rId16"/>
    <p:sldId id="483" r:id="rId17"/>
    <p:sldId id="466" r:id="rId18"/>
    <p:sldId id="456" r:id="rId19"/>
    <p:sldId id="457" r:id="rId20"/>
    <p:sldId id="458" r:id="rId21"/>
    <p:sldId id="459" r:id="rId22"/>
    <p:sldId id="460" r:id="rId23"/>
    <p:sldId id="461" r:id="rId24"/>
    <p:sldId id="462" r:id="rId25"/>
    <p:sldId id="465" r:id="rId26"/>
    <p:sldId id="463" r:id="rId27"/>
    <p:sldId id="464" r:id="rId28"/>
    <p:sldId id="436" r:id="rId29"/>
    <p:sldId id="484" r:id="rId30"/>
    <p:sldId id="485" r:id="rId31"/>
    <p:sldId id="486" r:id="rId32"/>
    <p:sldId id="594" r:id="rId33"/>
    <p:sldId id="488" r:id="rId34"/>
    <p:sldId id="467" r:id="rId35"/>
    <p:sldId id="468" r:id="rId36"/>
    <p:sldId id="469" r:id="rId37"/>
    <p:sldId id="470" r:id="rId38"/>
    <p:sldId id="471" r:id="rId39"/>
    <p:sldId id="482" r:id="rId40"/>
    <p:sldId id="475" r:id="rId41"/>
    <p:sldId id="477" r:id="rId42"/>
    <p:sldId id="478" r:id="rId43"/>
    <p:sldId id="479" r:id="rId44"/>
    <p:sldId id="480" r:id="rId45"/>
    <p:sldId id="271" r:id="rId46"/>
    <p:sldId id="595" r:id="rId4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A4DB2600-21EE-D893-DD4F-9291234FEEBB}" name="Lucido, Briana (CDC/GHC/DGHP)" initials="LB(" userId="S::KPQ7@cdc.gov::6e1083d0-5170-4474-b4a4-63e2f31446d3" providerId="AD"/>
  <p188:author id="{813E3416-FA04-957D-15E1-16A5CA630B82}" name="Harris, Julie (CDC/GHC/DGHP)" initials="HJ(" userId="S::ggt5@cdc.gov::f314a2f1-d216-401e-99c8-e30988af447c" providerId="AD"/>
  <p188:author id="{7B023D38-FFBC-E2C2-D214-7162B76BE166}" name="Martha Quick" initials="MQ" userId="S::maq2@cdc.gov::0d533c83-808d-433f-96e1-46f2a324ca7d" providerId="AD"/>
  <p188:author id="{32569148-467A-A74C-8AEE-DCF781BA2D12}" name="Evering-Watley, Michele (CDC/GHC/DGHP)" initials="EWM(" userId="S::mee4@cdc.gov::2206c350-ccdb-4c4f-b595-dfe690500610" providerId="AD"/>
  <p188:author id="{9DE8255C-0C61-67E0-2C07-B0226780954B}" name="Dicker, Richard C. (CDC/GHC/OD) (CTR)" initials="DRC((" userId="S::rcd1@cdc.gov::f8501ca0-eb9d-456d-ad4b-eecd461a8d99" providerId="AD"/>
  <p188:author id="{3E1F4367-6FAA-4772-F624-76151D004D17}" name="Lisa Bryde" initials="LB" userId="ccd265dea34debd2" providerId="Windows Live"/>
  <p188:author id="{7E1A0B9E-0C2F-1455-9A5B-124370CFDCF0}" name="Albanna, Sara (CDC/GHC/DGHP)" initials="AS(" userId="S::uic6@cdc.gov::66ccce23-a100-40f3-9ea6-11e572d3e19a" providerId="AD"/>
  <p188:author id="{D71DB8A5-77F4-3016-5A88-EDAC4D4F1636}" name="Yard, Ellen E. (CDC/GHC/DGHP)" initials="YEE(" userId="S::IGF8@cdc.gov::19c9ef13-1d29-41fa-9fd7-59de21a7a375" providerId="AD"/>
  <p188:author id="{B692A5F4-97DE-BB51-F96B-B9FECA0E4692}" name="Guerra, Marta (CDC/GHC/DGHP)" initials="GM(" userId="S::hzg4@cdc.gov::d7d9e8b8-b328-4938-bdb6-031756c4f46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5A4"/>
    <a:srgbClr val="109648"/>
    <a:srgbClr val="FFFFB7"/>
    <a:srgbClr val="604900"/>
    <a:srgbClr val="F7941D"/>
    <a:srgbClr val="C198E0"/>
    <a:srgbClr val="A2D086"/>
    <a:srgbClr val="0000FF"/>
    <a:srgbClr val="EF5362"/>
    <a:srgbClr val="ED3B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4" autoAdjust="0"/>
    <p:restoredTop sz="42457" autoAdjust="0"/>
  </p:normalViewPr>
  <p:slideViewPr>
    <p:cSldViewPr snapToGrid="0">
      <p:cViewPr varScale="1">
        <p:scale>
          <a:sx n="28" d="100"/>
          <a:sy n="28" d="100"/>
        </p:scale>
        <p:origin x="2008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viewProps" Target="viewProp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microsoft.com/office/2018/10/relationships/authors" Target="authors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dirty="0" err="1">
              <a:solidFill>
                <a:schemeClr val="tx1"/>
              </a:solidFill>
              <a:latin typeface="+mn-lt"/>
            </a:rPr>
            <a:t>diagnosticar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37011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4422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1012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dirty="0" err="1">
              <a:solidFill>
                <a:schemeClr val="tx1"/>
              </a:solidFill>
              <a:latin typeface="+mn-lt"/>
            </a:rPr>
            <a:t>diagnosticar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37011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4422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1012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dirty="0">
              <a:solidFill>
                <a:schemeClr val="tx1"/>
              </a:solidFill>
              <a:latin typeface="+mn-lt"/>
            </a:rPr>
            <a:t>, Diagnosticar</a:t>
          </a: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26550" custScaleY="118958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2724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3208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dirty="0" err="1">
              <a:solidFill>
                <a:schemeClr val="tx1"/>
              </a:solidFill>
              <a:latin typeface="+mn-lt"/>
            </a:rPr>
            <a:t>diagnosticar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35729" custScaleY="92735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2724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3208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0082" y="-212333"/>
          <a:ext cx="7267426" cy="4909295"/>
        </a:xfrm>
        <a:prstGeom prst="circularArrow">
          <a:avLst>
            <a:gd name="adj1" fmla="val 5274"/>
            <a:gd name="adj2" fmla="val 312630"/>
            <a:gd name="adj3" fmla="val 13516107"/>
            <a:gd name="adj4" fmla="val 17557495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761716" y="1619"/>
          <a:ext cx="2584159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kern="1200" dirty="0" err="1">
              <a:solidFill>
                <a:schemeClr val="tx1"/>
              </a:solidFill>
              <a:latin typeface="+mn-lt"/>
            </a:rPr>
            <a:t>diagnosticar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3807752" y="47655"/>
        <a:ext cx="2492087" cy="850976"/>
      </dsp:txXfrm>
    </dsp:sp>
    <dsp:sp modelId="{1695DC22-9A36-4B48-AEFF-7E4FDFC1713F}">
      <dsp:nvSpPr>
        <dsp:cNvPr id="0" name=""/>
        <dsp:cNvSpPr/>
      </dsp:nvSpPr>
      <dsp:spPr>
        <a:xfrm>
          <a:off x="6980344" y="928908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26380" y="974944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877894" y="2986004"/>
          <a:ext cx="1969499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23930" y="3032040"/>
        <a:ext cx="1877427" cy="850976"/>
      </dsp:txXfrm>
    </dsp:sp>
    <dsp:sp modelId="{03ED3239-7976-43C1-9470-0A426C83A8ED}">
      <dsp:nvSpPr>
        <dsp:cNvPr id="0" name=""/>
        <dsp:cNvSpPr/>
      </dsp:nvSpPr>
      <dsp:spPr>
        <a:xfrm>
          <a:off x="4073431" y="3986440"/>
          <a:ext cx="209379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119467" y="4032476"/>
        <a:ext cx="2001721" cy="850976"/>
      </dsp:txXfrm>
    </dsp:sp>
    <dsp:sp modelId="{CB7BE2BC-AC16-42C7-9D95-B7BD321D88D7}">
      <dsp:nvSpPr>
        <dsp:cNvPr id="0" name=""/>
        <dsp:cNvSpPr/>
      </dsp:nvSpPr>
      <dsp:spPr>
        <a:xfrm>
          <a:off x="712705" y="3028598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58741" y="3074634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0345" y="928910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696381" y="974946"/>
        <a:ext cx="2127486" cy="8509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0082" y="-212333"/>
          <a:ext cx="7267426" cy="4909295"/>
        </a:xfrm>
        <a:prstGeom prst="circularArrow">
          <a:avLst>
            <a:gd name="adj1" fmla="val 5274"/>
            <a:gd name="adj2" fmla="val 312630"/>
            <a:gd name="adj3" fmla="val 13516107"/>
            <a:gd name="adj4" fmla="val 17557495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761716" y="1619"/>
          <a:ext cx="2584159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kern="1200" dirty="0" err="1">
              <a:solidFill>
                <a:schemeClr val="tx1"/>
              </a:solidFill>
              <a:latin typeface="+mn-lt"/>
            </a:rPr>
            <a:t>diagnosticar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3807752" y="47655"/>
        <a:ext cx="2492087" cy="850976"/>
      </dsp:txXfrm>
    </dsp:sp>
    <dsp:sp modelId="{1695DC22-9A36-4B48-AEFF-7E4FDFC1713F}">
      <dsp:nvSpPr>
        <dsp:cNvPr id="0" name=""/>
        <dsp:cNvSpPr/>
      </dsp:nvSpPr>
      <dsp:spPr>
        <a:xfrm>
          <a:off x="6980344" y="928908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26380" y="974944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877894" y="2986004"/>
          <a:ext cx="1969499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23930" y="3032040"/>
        <a:ext cx="1877427" cy="850976"/>
      </dsp:txXfrm>
    </dsp:sp>
    <dsp:sp modelId="{03ED3239-7976-43C1-9470-0A426C83A8ED}">
      <dsp:nvSpPr>
        <dsp:cNvPr id="0" name=""/>
        <dsp:cNvSpPr/>
      </dsp:nvSpPr>
      <dsp:spPr>
        <a:xfrm>
          <a:off x="4073431" y="3986440"/>
          <a:ext cx="209379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119467" y="4032476"/>
        <a:ext cx="2001721" cy="850976"/>
      </dsp:txXfrm>
    </dsp:sp>
    <dsp:sp modelId="{CB7BE2BC-AC16-42C7-9D95-B7BD321D88D7}">
      <dsp:nvSpPr>
        <dsp:cNvPr id="0" name=""/>
        <dsp:cNvSpPr/>
      </dsp:nvSpPr>
      <dsp:spPr>
        <a:xfrm>
          <a:off x="712705" y="3028598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58741" y="3074634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0345" y="928910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696381" y="974946"/>
        <a:ext cx="2127486" cy="8509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8089" y="-99646"/>
          <a:ext cx="7267426" cy="4909295"/>
        </a:xfrm>
        <a:prstGeom prst="circularArrow">
          <a:avLst>
            <a:gd name="adj1" fmla="val 5274"/>
            <a:gd name="adj2" fmla="val 312630"/>
            <a:gd name="adj3" fmla="val 13719622"/>
            <a:gd name="adj4" fmla="val 17431383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868374" y="-43075"/>
          <a:ext cx="2386855" cy="1121831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kern="1200" dirty="0">
              <a:solidFill>
                <a:schemeClr val="tx1"/>
              </a:solidFill>
              <a:latin typeface="+mn-lt"/>
            </a:rPr>
            <a:t>, Diagnosticar</a:t>
          </a:r>
        </a:p>
      </dsp:txBody>
      <dsp:txXfrm>
        <a:off x="3923137" y="11688"/>
        <a:ext cx="2277329" cy="1012305"/>
      </dsp:txXfrm>
    </dsp:sp>
    <dsp:sp modelId="{1695DC22-9A36-4B48-AEFF-7E4FDFC1713F}">
      <dsp:nvSpPr>
        <dsp:cNvPr id="0" name=""/>
        <dsp:cNvSpPr/>
      </dsp:nvSpPr>
      <dsp:spPr>
        <a:xfrm>
          <a:off x="6988351" y="973604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34387" y="1019640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01913" y="3030699"/>
          <a:ext cx="193747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47949" y="3076735"/>
        <a:ext cx="1845401" cy="850976"/>
      </dsp:txXfrm>
    </dsp:sp>
    <dsp:sp modelId="{03ED3239-7976-43C1-9470-0A426C83A8ED}">
      <dsp:nvSpPr>
        <dsp:cNvPr id="0" name=""/>
        <dsp:cNvSpPr/>
      </dsp:nvSpPr>
      <dsp:spPr>
        <a:xfrm>
          <a:off x="4060728" y="4029516"/>
          <a:ext cx="2135212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106764" y="4075552"/>
        <a:ext cx="2043140" cy="850976"/>
      </dsp:txXfrm>
    </dsp:sp>
    <dsp:sp modelId="{CB7BE2BC-AC16-42C7-9D95-B7BD321D88D7}">
      <dsp:nvSpPr>
        <dsp:cNvPr id="0" name=""/>
        <dsp:cNvSpPr/>
      </dsp:nvSpPr>
      <dsp:spPr>
        <a:xfrm>
          <a:off x="720712" y="3073293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66748" y="3119329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8351" y="973606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04387" y="1019642"/>
        <a:ext cx="2127486" cy="8509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8089" y="-220695"/>
          <a:ext cx="7267426" cy="4909295"/>
        </a:xfrm>
        <a:prstGeom prst="circularArrow">
          <a:avLst>
            <a:gd name="adj1" fmla="val 5274"/>
            <a:gd name="adj2" fmla="val 312630"/>
            <a:gd name="adj3" fmla="val 13541438"/>
            <a:gd name="adj4" fmla="val 17541650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781812" y="18747"/>
          <a:ext cx="2559980" cy="874535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kern="1200" dirty="0" err="1">
              <a:solidFill>
                <a:schemeClr val="tx1"/>
              </a:solidFill>
              <a:latin typeface="+mn-lt"/>
            </a:rPr>
            <a:t>diagnosticar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3824503" y="61438"/>
        <a:ext cx="2474598" cy="789153"/>
      </dsp:txXfrm>
    </dsp:sp>
    <dsp:sp modelId="{1695DC22-9A36-4B48-AEFF-7E4FDFC1713F}">
      <dsp:nvSpPr>
        <dsp:cNvPr id="0" name=""/>
        <dsp:cNvSpPr/>
      </dsp:nvSpPr>
      <dsp:spPr>
        <a:xfrm>
          <a:off x="6988351" y="911780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34387" y="957816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01913" y="2968875"/>
          <a:ext cx="193747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47949" y="3014911"/>
        <a:ext cx="1845401" cy="850976"/>
      </dsp:txXfrm>
    </dsp:sp>
    <dsp:sp modelId="{03ED3239-7976-43C1-9470-0A426C83A8ED}">
      <dsp:nvSpPr>
        <dsp:cNvPr id="0" name=""/>
        <dsp:cNvSpPr/>
      </dsp:nvSpPr>
      <dsp:spPr>
        <a:xfrm>
          <a:off x="4060728" y="3969510"/>
          <a:ext cx="2135212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106764" y="4015546"/>
        <a:ext cx="2043140" cy="850976"/>
      </dsp:txXfrm>
    </dsp:sp>
    <dsp:sp modelId="{CB7BE2BC-AC16-42C7-9D95-B7BD321D88D7}">
      <dsp:nvSpPr>
        <dsp:cNvPr id="0" name=""/>
        <dsp:cNvSpPr/>
      </dsp:nvSpPr>
      <dsp:spPr>
        <a:xfrm>
          <a:off x="720712" y="3011470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66748" y="3057506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8351" y="911782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04387" y="957818"/>
        <a:ext cx="2127486" cy="8509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55F782-E6A8-440A-8B73-02CE2BACB3E4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Clique para editar os estilos de texto principal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EDCD9-FD17-4515-BD2E-02F35F097F6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265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o.int/emergencies/outbreak-toolkit/disease-outbreak-toolboxes/measles-outbreak-toolbox" TargetMode="External"/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pt-BR" sz="1200" b="0" i="1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Sinta-se à vontade para modificar esta apresentação conforme necessário para se adequar ao seu contexto local. Se forem feitas modificações, indique:</a:t>
            </a:r>
            <a:r>
              <a:rPr lang="pt-BR" sz="1200" b="1" i="1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"Esta apresentação foi modificada em parte da versão original do CDC" </a:t>
            </a:r>
            <a:r>
              <a:rPr lang="pt-BR" sz="1200" b="0" i="1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neste slide.</a:t>
            </a:r>
            <a:endParaRPr lang="en-US" sz="1200" b="0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Dizer</a:t>
            </a: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Vamos agora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debruçar-nos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definições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casos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 as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listas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linhas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 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sua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importância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epidemiologia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 smtClean="0">
                <a:solidFill>
                  <a:schemeClr val="dk1"/>
                </a:solidFill>
                <a:latin typeface="Courier New"/>
                <a:ea typeface="Courier New"/>
                <a:cs typeface="Courier New"/>
                <a:sym typeface="Courier New"/>
              </a:rPr>
              <a:t>1</a:t>
            </a:fld>
            <a:endParaRPr lang="en-US" sz="1200" b="0" i="0" u="none" strike="noStrike" cap="none">
              <a:solidFill>
                <a:schemeClr val="dk1"/>
              </a:solidFill>
              <a:latin typeface="Courier New"/>
              <a:ea typeface="Courier New"/>
              <a:cs typeface="Courier New"/>
              <a:sym typeface="Courier New"/>
            </a:endParaRPr>
          </a:p>
        </p:txBody>
      </p:sp>
    </p:spTree>
    <p:extLst>
      <p:ext uri="{BB962C8B-B14F-4D97-AF65-F5344CB8AC3E}">
        <p14:creationId xmlns:p14="http://schemas.microsoft.com/office/powerpoint/2010/main" val="28497966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192838" cy="3484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22" name="Google Shape;122;p6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1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Notas do instrutor:</a:t>
            </a:r>
            <a:endParaRPr lang="en-US" sz="1200" b="0" u="none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b="0" u="none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As definições de casos de vigilância baseiam-se principalmente nas caraterísticas clínicas da doença, incluindo: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 panose="02070309020205020404" pitchFamily="49" charset="0"/>
              <a:buChar char="o"/>
            </a:pPr>
            <a:r>
              <a:rPr lang="en-US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Sintomas 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(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 que o doente sente ou experimenta, como diarreia ou dor de cabeça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)</a:t>
            </a:r>
            <a:endParaRPr sz="1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 panose="02070309020205020404" pitchFamily="49" charset="0"/>
              <a:buChar char="o"/>
            </a:pPr>
            <a:r>
              <a:rPr lang="en-US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Sinais 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(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resultados objectivos do exame clínico, como a temperatura de XX ou sopro cardíaco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)</a:t>
            </a:r>
            <a:endParaRPr sz="1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 panose="02070309020205020404" pitchFamily="49" charset="0"/>
              <a:buChar char="o"/>
            </a:pPr>
            <a:r>
              <a:rPr lang="en-US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Resultados laboratoriais &lt;CLICAR&gt;</a:t>
            </a: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 panose="02070309020205020404" pitchFamily="49" charset="0"/>
              <a:buChar char="o"/>
            </a:pPr>
            <a:endParaRPr lang="en-US" sz="1200" b="1" u="sng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Algumas (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mas não muitas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) definições de casos de vigilância incluem critérios demográficos, tais como idade &gt; 5 anos de idade. Muitas definições de vigilância têm escalões ou níveis baseados na certeza do diagnóstico. </a:t>
            </a:r>
            <a:r>
              <a:rPr lang="en-US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&lt;CLICAR&gt;</a:t>
            </a: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ingdings" panose="05000000000000000000" pitchFamily="2" charset="2"/>
              <a:buChar char="§"/>
            </a:pPr>
            <a:endParaRPr lang="en-US" sz="1200" b="1" u="sng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en-US" sz="1200" b="1" u="non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 maioria das definições de casos de vigilância tem apenas 2 níveis e inclui: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 panose="02070309020205020404" pitchFamily="49" charset="0"/>
              <a:buChar char="o"/>
            </a:pP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Suspeitos e 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marR="0" lvl="1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 panose="02070309020205020404" pitchFamily="49" charset="0"/>
              <a:buChar char="o"/>
            </a:pP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Confirmados. Os casos confirmados são geralmente limitados àqueles em que um laboratório confirma o diagnóstico utilizando cultura ou PCR ou qualquer outro teste laboratorial de confirmação.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As definições de casos de surto incluem por vezes 3 níveis.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3" name="Google Shape;123;p6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10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192838" cy="3484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129" name="Google Shape;129;p7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1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Ao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desenvolver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uma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definição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surto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o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objetivo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é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captar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que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fazem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parte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um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surto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pelo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que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esta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definição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inclui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frequentemente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informação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sobre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um local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ou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intervalo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tempo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específico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Existem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também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diferentes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classificações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para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definições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surto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com base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quantidade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evidências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disponíveis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para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provar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que o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fazia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parte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do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surto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As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três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classificações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mais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comuns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 </a:t>
            </a:r>
            <a:r>
              <a:rPr lang="en-US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&lt;CLICAR&gt;&gt;</a:t>
            </a:r>
            <a:endParaRPr sz="1200" b="1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342900" marR="0" lvl="0" indent="-3429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imes New Roman"/>
              <a:buChar char="-"/>
            </a:pPr>
            <a:endParaRPr lang="en-US" sz="1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800100" marR="0" lvl="1" indent="-3429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 panose="02070309020205020404" pitchFamily="49" charset="0"/>
              <a:buChar char="o"/>
            </a:pPr>
            <a:r>
              <a:rPr lang="en-US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Suspeito</a:t>
            </a:r>
            <a:r>
              <a:rPr lang="en-US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- Caso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que um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preenche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apenas</a:t>
            </a:r>
            <a:r>
              <a:rPr lang="en-US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um conjunto de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critérios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clínicos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pré-definidos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</a:t>
            </a:r>
            <a:r>
              <a:rPr lang="en-US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&lt;CLICAR&gt;&gt;</a:t>
            </a:r>
            <a:endParaRPr sz="1200" b="1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800100" marR="0" lvl="1" indent="-3429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 panose="02070309020205020404" pitchFamily="49" charset="0"/>
              <a:buChar char="o"/>
            </a:pPr>
            <a:r>
              <a:rPr lang="en-US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Provável</a:t>
            </a:r>
            <a:r>
              <a:rPr lang="en-US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-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Quando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um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preenche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tanto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critérios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clínicos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como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critérios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que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provam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uma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ligação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epidemiológica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ou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alguma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prova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laboratorial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presuntiva</a:t>
            </a:r>
            <a:r>
              <a:rPr lang="en-US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</a:t>
            </a:r>
            <a:endParaRPr sz="1200" b="1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800100" marR="0" lvl="1" indent="-3429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 panose="02070309020205020404" pitchFamily="49" charset="0"/>
              <a:buChar char="o"/>
            </a:pPr>
            <a:r>
              <a:rPr lang="en-US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Confirmado</a:t>
            </a:r>
            <a:r>
              <a:rPr lang="en-US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- Esta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definição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requer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o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maior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número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provas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normalmente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incluindo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confirmação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laboratorial. </a:t>
            </a:r>
            <a:endParaRPr sz="1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0" lvl="0" indent="0" algn="l" rtl="0">
              <a:spcBef>
                <a:spcPts val="9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0" name="Google Shape;130;p7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626683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8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3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12</a:t>
            </a:fld>
            <a:endParaRPr sz="13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192838" cy="3484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7" name="Google Shape;137;p8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1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Notas</a:t>
            </a:r>
            <a:r>
              <a:rPr lang="en-US" sz="1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do </a:t>
            </a:r>
            <a:r>
              <a:rPr lang="en-US" sz="1200" b="1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instrutor</a:t>
            </a:r>
            <a:r>
              <a:rPr lang="en-US" sz="1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b="1" u="sng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  <a:sym typeface="Arial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Observação</a:t>
            </a:r>
            <a:r>
              <a:rPr lang="en-US" sz="12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Existem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pontos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positivos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negativos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cada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um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destes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níveis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definição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</a:t>
            </a:r>
            <a:r>
              <a:rPr lang="en-US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Com um </a:t>
            </a:r>
            <a:r>
              <a:rPr lang="en-US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</a:t>
            </a:r>
            <a:r>
              <a:rPr lang="en-US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confirmado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pode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ter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a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certeza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que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capta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verdadeiros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mas é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provável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que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capte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outros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devido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à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falta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pontos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dados.  No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entanto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com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uma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definição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 </a:t>
            </a:r>
            <a:r>
              <a:rPr lang="en-US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</a:t>
            </a:r>
            <a:r>
              <a:rPr lang="en-US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suspeito</a:t>
            </a:r>
            <a:r>
              <a:rPr lang="en-US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é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provável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que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capte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quase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todos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possíveis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porque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a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definição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é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mais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inclusiva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mas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muitos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desses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podem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ser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falsos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positivos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o que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significa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que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efetivamente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 Por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vezes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é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preferível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ser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mais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específico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e </a:t>
            </a:r>
            <a:r>
              <a:rPr lang="en-US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utilizar</a:t>
            </a:r>
            <a:r>
              <a:rPr lang="en-US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apenas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casos</a:t>
            </a:r>
            <a:r>
              <a:rPr lang="en-US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confirmados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enquanto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outras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vezes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é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melhor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"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lançar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uma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rede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alargada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" 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captar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o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maior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número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possível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mesmo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que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alguns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sejam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verdadeiros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 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900"/>
              </a:spcBef>
              <a:spcAft>
                <a:spcPts val="0"/>
              </a:spcAft>
              <a:buNone/>
            </a:pPr>
            <a:endParaRPr sz="1000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GB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endParaRPr lang="en-GB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sz="1200" b="1" u="sng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Vamos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examinar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um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exemplo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uma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definição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caso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para a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infeção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pelo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vírus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chikungunya.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b="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b="1" i="0" u="sng" dirty="0" err="1">
                <a:latin typeface="Arial" panose="020B0604020202020204" pitchFamily="34" charset="0"/>
                <a:cs typeface="Arial" panose="020B0604020202020204" pitchFamily="34" charset="0"/>
              </a:rPr>
              <a:t>Explique</a:t>
            </a:r>
            <a:r>
              <a:rPr lang="en-GB" b="1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que a chikungunya é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uma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doença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está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espalhar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-se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todo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mundo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. É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causada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pelo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vírus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chikungunya e,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normalmente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provoca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febre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dores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nas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articulações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. É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transmitida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mosquitos da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espécie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1" dirty="0">
                <a:latin typeface="Arial" panose="020B0604020202020204" pitchFamily="34" charset="0"/>
                <a:cs typeface="Arial" panose="020B0604020202020204" pitchFamily="34" charset="0"/>
              </a:rPr>
              <a:t>Aedes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b="1" i="0" dirty="0">
                <a:latin typeface="Arial" panose="020B0604020202020204" pitchFamily="34" charset="0"/>
                <a:cs typeface="Arial" panose="020B0604020202020204" pitchFamily="34" charset="0"/>
              </a:rPr>
              <a:t>&lt;CLICAR&gt;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b="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b="1" i="0" u="sng" dirty="0" err="1">
                <a:latin typeface="Arial" panose="020B0604020202020204" pitchFamily="34" charset="0"/>
                <a:cs typeface="Arial" panose="020B0604020202020204" pitchFamily="34" charset="0"/>
              </a:rPr>
              <a:t>Peça</a:t>
            </a:r>
            <a:r>
              <a:rPr lang="en-GB" b="1" i="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i="0" u="sng" dirty="0" err="1">
                <a:latin typeface="Arial" panose="020B0604020202020204" pitchFamily="34" charset="0"/>
                <a:cs typeface="Arial" panose="020B0604020202020204" pitchFamily="34" charset="0"/>
              </a:rPr>
              <a:t>aos</a:t>
            </a:r>
            <a:r>
              <a:rPr lang="en-GB" b="1" i="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participantes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utilizem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informações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quadro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e as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definições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casos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vigilância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determinar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2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doentes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correspondem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à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definição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caso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suspeito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caso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confirmado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de chikungunya.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GB" b="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b="1" i="0" u="sng" dirty="0" err="1">
                <a:latin typeface="Arial" panose="020B0604020202020204" pitchFamily="34" charset="0"/>
                <a:cs typeface="Arial" panose="020B0604020202020204" pitchFamily="34" charset="0"/>
              </a:rPr>
              <a:t>Permita</a:t>
            </a:r>
            <a:r>
              <a:rPr lang="en-GB" b="1" i="0" u="sng" dirty="0">
                <a:latin typeface="Arial" panose="020B0604020202020204" pitchFamily="34" charset="0"/>
                <a:cs typeface="Arial" panose="020B0604020202020204" pitchFamily="34" charset="0"/>
              </a:rPr>
              <a:t> que</a:t>
            </a:r>
            <a:r>
              <a:rPr lang="en-GB" b="1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3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participantes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respondam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GB" b="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b="1" i="0" u="sng" dirty="0" err="1">
                <a:latin typeface="Arial" panose="020B0604020202020204" pitchFamily="34" charset="0"/>
                <a:cs typeface="Arial" panose="020B0604020202020204" pitchFamily="34" charset="0"/>
              </a:rPr>
              <a:t>Peça</a:t>
            </a:r>
            <a:r>
              <a:rPr lang="en-GB" b="1" i="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i="0" u="sng" dirty="0" err="1">
                <a:latin typeface="Arial" panose="020B0604020202020204" pitchFamily="34" charset="0"/>
                <a:cs typeface="Arial" panose="020B0604020202020204" pitchFamily="34" charset="0"/>
              </a:rPr>
              <a:t>aos</a:t>
            </a:r>
            <a:r>
              <a:rPr lang="en-GB" b="1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participantes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expliquem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seu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raciocínio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b="1" i="0" dirty="0">
                <a:latin typeface="Arial" panose="020B0604020202020204" pitchFamily="34" charset="0"/>
                <a:cs typeface="Arial" panose="020B0604020202020204" pitchFamily="34" charset="0"/>
              </a:rPr>
              <a:t>&lt;CLICAR&gt; 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revelar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resposta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para o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Paciente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1.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b="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en-GB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Explicar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que o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Paciente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1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corresponde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à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definição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caso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suspeito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b="1" i="0" dirty="0">
                <a:latin typeface="Arial" panose="020B0604020202020204" pitchFamily="34" charset="0"/>
                <a:cs typeface="Arial" panose="020B0604020202020204" pitchFamily="34" charset="0"/>
              </a:rPr>
              <a:t>&lt;CLICAR&gt;&gt; 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revelar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resposta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para o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Paciente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2.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Explicar</a:t>
            </a:r>
            <a:r>
              <a:rPr lang="en-GB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que o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doente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2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não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tem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Discutir</a:t>
            </a:r>
            <a:r>
              <a:rPr lang="en-GB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necessário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GB" b="0" i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EA7F3-87C3-4B9C-A326-5DF204C82D7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8082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192838" cy="3484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2" name="Google Shape;162;p1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1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Notas</a:t>
            </a:r>
            <a:r>
              <a:rPr lang="en-US" sz="1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do </a:t>
            </a:r>
            <a:r>
              <a:rPr lang="en-US" sz="1200" b="1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instrutor</a:t>
            </a:r>
            <a:r>
              <a:rPr lang="en-US" sz="1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Dizer</a:t>
            </a:r>
            <a:r>
              <a:rPr lang="en-US" sz="1200" b="1" u="sng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Vamos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ler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novamente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a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definição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chikungunya.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Repare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que é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necessário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que a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pessoa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tenha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um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início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agudo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febre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-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especificamente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febre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&gt;38,5 ºC - </a:t>
            </a:r>
            <a:r>
              <a:rPr lang="en-US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 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que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tenha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artralgia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ou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artrite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grave.</a:t>
            </a:r>
          </a:p>
          <a:p>
            <a:pPr marL="171450" marR="0" lvl="0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u="sng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definição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chikungunya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só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abrange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pessoas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com o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vírus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chikungunya? </a:t>
            </a:r>
          </a:p>
          <a:p>
            <a:pPr marL="171450" marR="0" lvl="0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i="1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Confirmar</a:t>
            </a:r>
            <a:r>
              <a:rPr lang="en-US" sz="1200" b="1" i="0" u="none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b="0" i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a(s) </a:t>
            </a:r>
            <a:r>
              <a:rPr lang="en-US" sz="1200" b="0" i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resposta</a:t>
            </a:r>
            <a:r>
              <a:rPr lang="en-US" sz="1200" b="0" i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(s).</a:t>
            </a:r>
            <a:r>
              <a:rPr lang="en-US" sz="1200" b="1" i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b="1" i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Resposta</a:t>
            </a:r>
            <a:r>
              <a:rPr lang="en-US" sz="1200" b="1" i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 </a:t>
            </a:r>
            <a:r>
              <a:rPr lang="en-US" sz="1200" b="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Não</a:t>
            </a:r>
            <a:r>
              <a:rPr lang="en-US" sz="1200" b="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 </a:t>
            </a:r>
          </a:p>
          <a:p>
            <a:pPr marL="171450" marR="0" lvl="0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0" i="1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Perguntar</a:t>
            </a:r>
            <a:r>
              <a:rPr lang="en-US" sz="1200" b="1" i="0" u="sng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</a:t>
            </a:r>
            <a:r>
              <a:rPr lang="en-US" sz="1200" b="1" i="0" u="none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programa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deixa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fora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pessoas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sem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o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vírus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chikungunya? </a:t>
            </a:r>
          </a:p>
          <a:p>
            <a:pPr marL="171450" marR="0" lvl="0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Confirmar</a:t>
            </a:r>
            <a:r>
              <a:rPr lang="en-US" sz="1200" b="1" i="0" u="none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b="0" i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a(s) </a:t>
            </a:r>
            <a:r>
              <a:rPr lang="en-US" sz="1200" b="0" i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resposta</a:t>
            </a:r>
            <a:r>
              <a:rPr lang="en-US" sz="1200" b="0" i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(s)</a:t>
            </a:r>
            <a:r>
              <a:rPr lang="en-US" sz="1200" b="1" i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</a:t>
            </a:r>
            <a:r>
              <a:rPr lang="en-US" sz="1200" b="1" i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Resposta</a:t>
            </a:r>
            <a:r>
              <a:rPr lang="en-US" sz="1200" b="1" i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 </a:t>
            </a:r>
            <a:r>
              <a:rPr lang="en-US" sz="1200" b="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Sim</a:t>
            </a:r>
            <a:r>
              <a:rPr lang="en-US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</a:t>
            </a:r>
            <a:endParaRPr lang="en-US" sz="1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u="sng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Nenhuma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definição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é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perfeita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Em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todas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as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definições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é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provável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que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alguns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verdadeiros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sejam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detectados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e que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alguns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sejam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incluídos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especialmente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quando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se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utilizam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critérios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para um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suspeito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Vamos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falar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sobre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isto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</a:t>
            </a:r>
            <a:r>
              <a:rPr lang="en-US" sz="1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&lt;CLICAR&gt;</a:t>
            </a:r>
            <a:endParaRPr lang="en-US" sz="1200" b="0" u="none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0" u="none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Em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primeiro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lugar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considere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uma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população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que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muitas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pessoas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foram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expostas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vírus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chikungunya. Esta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população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é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representada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pela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caixa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branca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0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4860038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192838" cy="3484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2" name="Google Shape;162;p1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1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Notas</a:t>
            </a:r>
            <a:r>
              <a:rPr lang="en-US" sz="1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do </a:t>
            </a:r>
            <a:r>
              <a:rPr lang="en-US" sz="1200" b="1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instrutor</a:t>
            </a:r>
            <a:r>
              <a:rPr lang="en-US" sz="1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Algumas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pessoas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ficam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infectadas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</a:t>
            </a:r>
            <a:r>
              <a:rPr lang="en-US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As </a:t>
            </a:r>
            <a:r>
              <a:rPr lang="en-US" sz="1200" b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pessoas</a:t>
            </a:r>
            <a:r>
              <a:rPr lang="en-US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que </a:t>
            </a:r>
            <a:r>
              <a:rPr lang="en-US" sz="1200" b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estão</a:t>
            </a:r>
            <a:r>
              <a:rPr lang="en-US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b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verdadeiramente</a:t>
            </a:r>
            <a:r>
              <a:rPr lang="en-US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b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infectadas</a:t>
            </a:r>
            <a:r>
              <a:rPr lang="en-US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b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são</a:t>
            </a:r>
            <a:r>
              <a:rPr lang="en-US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b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representadas</a:t>
            </a:r>
            <a:r>
              <a:rPr lang="en-US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pela </a:t>
            </a:r>
            <a:r>
              <a:rPr lang="en-US" sz="1200" b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caixa</a:t>
            </a:r>
            <a:r>
              <a:rPr lang="en-US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b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cor</a:t>
            </a:r>
            <a:r>
              <a:rPr lang="en-US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-de-rosa claro.</a:t>
            </a:r>
            <a:endParaRPr lang="en-US" sz="1200" b="0" u="none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0" u="none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Perguntar</a:t>
            </a:r>
            <a:r>
              <a:rPr lang="en-US" sz="1200" b="1" u="sng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  <a:r>
              <a:rPr lang="en-US" sz="1200" b="1" u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Todas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as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pessoas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infectadas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com o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vírus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chikungunya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desenvolvem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sintomas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 </a:t>
            </a:r>
            <a:endParaRPr lang="en-US" sz="1200" b="0" i="1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0" i="1" dirty="0">
              <a:latin typeface="Arial" panose="020B0604020202020204" pitchFamily="34" charset="0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latin typeface="Arial" panose="020B0604020202020204" pitchFamily="34" charset="0"/>
                <a:cs typeface="Arial" panose="020B0604020202020204" pitchFamily="34" charset="0"/>
                <a:sym typeface="Times New Roman"/>
              </a:rPr>
              <a:t>Confirmar</a:t>
            </a:r>
            <a:r>
              <a:rPr lang="en-US" sz="1200" b="1" i="0" u="none" dirty="0">
                <a:latin typeface="Arial" panose="020B0604020202020204" pitchFamily="34" charset="0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b="0" i="0" dirty="0">
                <a:latin typeface="Arial" panose="020B0604020202020204" pitchFamily="34" charset="0"/>
                <a:cs typeface="Arial" panose="020B0604020202020204" pitchFamily="34" charset="0"/>
                <a:sym typeface="Times New Roman"/>
              </a:rPr>
              <a:t>a(s) </a:t>
            </a:r>
            <a:r>
              <a:rPr lang="en-US" sz="1200" b="0" i="0" dirty="0" err="1">
                <a:latin typeface="Arial" panose="020B0604020202020204" pitchFamily="34" charset="0"/>
                <a:cs typeface="Arial" panose="020B0604020202020204" pitchFamily="34" charset="0"/>
                <a:sym typeface="Times New Roman"/>
              </a:rPr>
              <a:t>resposta</a:t>
            </a:r>
            <a:r>
              <a:rPr lang="en-US" sz="1200" b="0" i="0" dirty="0">
                <a:latin typeface="Arial" panose="020B0604020202020204" pitchFamily="34" charset="0"/>
                <a:cs typeface="Arial" panose="020B0604020202020204" pitchFamily="34" charset="0"/>
                <a:sym typeface="Times New Roman"/>
              </a:rPr>
              <a:t>(s)</a:t>
            </a:r>
            <a:r>
              <a:rPr lang="en-US" sz="1200" b="0" i="1" dirty="0">
                <a:latin typeface="Arial" panose="020B0604020202020204" pitchFamily="34" charset="0"/>
                <a:cs typeface="Arial" panose="020B0604020202020204" pitchFamily="34" charset="0"/>
                <a:sym typeface="Times New Roman"/>
              </a:rPr>
              <a:t>.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&lt;CLICAR&gt; </a:t>
            </a: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en-US" b="0" dirty="0" err="1">
                <a:latin typeface="Arial" panose="020B0604020202020204" pitchFamily="34" charset="0"/>
                <a:cs typeface="Arial" panose="020B0604020202020204" pitchFamily="34" charset="0"/>
              </a:rPr>
              <a:t>avançar</a:t>
            </a: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 para o </a:t>
            </a:r>
            <a:r>
              <a:rPr lang="en-US" b="0" dirty="0" err="1">
                <a:latin typeface="Arial" panose="020B0604020202020204" pitchFamily="34" charset="0"/>
                <a:cs typeface="Arial" panose="020B0604020202020204" pitchFamily="34" charset="0"/>
              </a:rPr>
              <a:t>diapositivo</a:t>
            </a: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0" dirty="0" err="1">
                <a:latin typeface="Arial" panose="020B0604020202020204" pitchFamily="34" charset="0"/>
                <a:cs typeface="Arial" panose="020B0604020202020204" pitchFamily="34" charset="0"/>
              </a:rPr>
              <a:t>seguinte</a:t>
            </a: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 com a </a:t>
            </a:r>
            <a:r>
              <a:rPr lang="en-US" b="0" dirty="0" err="1">
                <a:latin typeface="Arial" panose="020B0604020202020204" pitchFamily="34" charset="0"/>
                <a:cs typeface="Arial" panose="020B0604020202020204" pitchFamily="34" charset="0"/>
              </a:rPr>
              <a:t>resposta</a:t>
            </a:r>
            <a:r>
              <a:rPr lang="en-US" b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0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15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193947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192838" cy="3484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2" name="Google Shape;162;p1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1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Notas do instrutor:</a:t>
            </a:r>
            <a:endParaRPr lang="en-US" sz="1200" b="0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b="0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Resposta:</a:t>
            </a:r>
            <a:r>
              <a:rPr lang="en-US" sz="1200" b="1" i="0" u="none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Não. </a:t>
            </a: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i="1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Dizer:</a:t>
            </a:r>
            <a:r>
              <a:rPr lang="en-US" sz="1200" b="1" i="0" u="none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i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Das pessoas infectadas, algumas serão sintomáticas, representadas pela caixa cor-de-rosa mais escura, e outras serão assintomáticas, representadas pela caixa cor-de-rosa clara.  Estima-se que 12 a 80% das infecções por chikungunya sejam assintomáticas. </a:t>
            </a: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Quando aplicamos a nossa definição de caso, que exige que um caso tenha sintomas, não veremos os casos verdadeiros que são assintomáticos. </a:t>
            </a:r>
            <a:r>
              <a:rPr lang="en-US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b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para o diapositivo seguinte.</a:t>
            </a:r>
            <a:endParaRPr lang="en-US" sz="1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0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16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131831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192838" cy="3484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2" name="Google Shape;162;p1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1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Notas</a:t>
            </a:r>
            <a:r>
              <a:rPr lang="en-US" sz="1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do </a:t>
            </a:r>
            <a:r>
              <a:rPr lang="en-US" sz="1200" b="1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instrutor</a:t>
            </a:r>
            <a:r>
              <a:rPr lang="en-US" sz="1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Entre as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pessoas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infectadas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sintomáticas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algumas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desenvolvem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febre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alta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outras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As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pessoas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que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desenvolvem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febre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alta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representadas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pela forma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vermelha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mais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escura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Alguns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sintomáticos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que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estão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realmente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infectados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passar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despercebidos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porque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desenvolveram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febre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alta.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0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17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15263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192838" cy="3484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2" name="Google Shape;162;p1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1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Notas</a:t>
            </a:r>
            <a:r>
              <a:rPr lang="en-US" sz="1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do </a:t>
            </a:r>
            <a:r>
              <a:rPr lang="en-US" sz="1200" b="1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instrutor</a:t>
            </a:r>
            <a:r>
              <a:rPr lang="en-US" sz="1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Além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disso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entre as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pessoas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sintomáticas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algumas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desenvolvem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artrite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grave e/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ou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artralgias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outras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Alguns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dos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sintomáticos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com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febre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alta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que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estão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realmente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infectados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passar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despercebidos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porque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têm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artralgias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ou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artrite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</a:t>
            </a:r>
            <a:r>
              <a:rPr lang="en-US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en-US" sz="1200" b="0" dirty="0" err="1">
                <a:latin typeface="Arial" panose="020B0604020202020204" pitchFamily="34" charset="0"/>
                <a:cs typeface="Arial" panose="020B0604020202020204" pitchFamily="34" charset="0"/>
              </a:rPr>
              <a:t>avançar</a:t>
            </a: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 para o </a:t>
            </a:r>
            <a:r>
              <a:rPr lang="en-US" sz="1200" b="0" dirty="0" err="1">
                <a:latin typeface="Arial" panose="020B0604020202020204" pitchFamily="34" charset="0"/>
                <a:cs typeface="Arial" panose="020B0604020202020204" pitchFamily="34" charset="0"/>
              </a:rPr>
              <a:t>diapositivo</a:t>
            </a: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latin typeface="Arial" panose="020B0604020202020204" pitchFamily="34" charset="0"/>
                <a:cs typeface="Arial" panose="020B0604020202020204" pitchFamily="34" charset="0"/>
              </a:rPr>
              <a:t>seguinte</a:t>
            </a: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800" dirty="0"/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dirty="0"/>
          </a:p>
        </p:txBody>
      </p:sp>
      <p:sp>
        <p:nvSpPr>
          <p:cNvPr id="163" name="Google Shape;163;p10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18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9522243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192838" cy="3484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2" name="Google Shape;162;p1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1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Notas do instrutor: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US" sz="1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i="0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i="0" u="non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Se olharmos para os dois sintomas em conjunto, podemos ver que as pessoas verdadeiramente infectadas com febre alta </a:t>
            </a:r>
            <a:r>
              <a:rPr lang="en-US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 </a:t>
            </a:r>
            <a:r>
              <a:rPr lang="en-US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artrite e/ou artralgias são representadas pela caixa roxa. Estes são os casos verdadeiros que se enquadram na nossa definição de caso. As pessoas representadas pelas caixas vermelhas e azuis mais escuras não se enquadram na nossa definição de caso porque só têm um sintoma (</a:t>
            </a:r>
            <a:r>
              <a:rPr lang="en-US" sz="1200" b="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febre </a:t>
            </a:r>
            <a:r>
              <a:rPr lang="en-US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ou </a:t>
            </a:r>
            <a:r>
              <a:rPr lang="en-US" sz="1200" b="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artrite e/ou artralgia</a:t>
            </a:r>
            <a:r>
              <a:rPr lang="en-US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), não ambos.</a:t>
            </a:r>
            <a:endParaRPr lang="en-US" sz="1200" b="0" u="none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0" u="none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Perguntar:</a:t>
            </a:r>
            <a:r>
              <a:rPr lang="en-US" sz="1200" b="1" u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 chikungunya é a única doença que pode causar febre e artrite/artralgias? </a:t>
            </a:r>
          </a:p>
          <a:p>
            <a:pPr marL="171450" marR="0" lvl="0" indent="-1714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1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Times New Roman"/>
              </a:rPr>
              <a:t>Confirmar</a:t>
            </a:r>
            <a:r>
              <a:rPr lang="en-US" sz="1200" b="1" u="non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b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  <a:sym typeface="Times New Roman"/>
              </a:rPr>
              <a:t>a(s) resposta(s) </a:t>
            </a:r>
            <a:r>
              <a:rPr lang="en-US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para avançar para o diapositivo seguinte com a resposta.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US" sz="1800" dirty="0"/>
          </a:p>
        </p:txBody>
      </p:sp>
      <p:sp>
        <p:nvSpPr>
          <p:cNvPr id="163" name="Google Shape;163;p10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19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1073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19138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Notas do instrutor: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1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kumimoji="0" lang="en-US" sz="1200" b="1" i="1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Estes ícones destinam-se a servir de sinais para o ajudar a navegar no conteúdo e a saber o que o espera.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1907406-920C-426E-8A32-950F522D608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43896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192838" cy="3484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2" name="Google Shape;162;p1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1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Notas do instrutor:</a:t>
            </a:r>
            <a:endParaRPr lang="en-US" sz="1200" b="0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endParaRPr lang="en-US" sz="1200" b="0" i="1" u="none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Resposta:</a:t>
            </a:r>
            <a:r>
              <a:rPr lang="en-US" sz="1200" b="1" i="0" u="none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b="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Não. </a:t>
            </a: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0" i="1" u="sng" strike="noStrike" cap="none" dirty="0">
              <a:solidFill>
                <a:srgbClr val="0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en-US" sz="1200" b="1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b="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Muitas outras doenças podem causar artralgias ou artrite e febre, como a artrite séptica e a artrite reumatoide. As pessoas que têm artrite e febre não relacionadas com a infeção por chikungunya também apresentariam ambos os sintomas. Todas essas pessoas atenderão à definição de caso, mas não terão infeção, conforme representado pela caixa cinza à direita. </a:t>
            </a:r>
            <a:r>
              <a:rPr lang="en-US" sz="1200" b="1" i="0" dirty="0">
                <a:latin typeface="Arial" panose="020B0604020202020204" pitchFamily="34" charset="0"/>
                <a:cs typeface="Arial" panose="020B0604020202020204" pitchFamily="34" charset="0"/>
              </a:rPr>
              <a:t>&lt;CLICAR&gt; </a:t>
            </a:r>
            <a:r>
              <a:rPr lang="en-US" sz="1200" b="0" i="0" dirty="0">
                <a:latin typeface="Arial" panose="020B0604020202020204" pitchFamily="34" charset="0"/>
                <a:cs typeface="Arial" panose="020B0604020202020204" pitchFamily="34" charset="0"/>
              </a:rPr>
              <a:t>para o próximo slide.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0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776839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192838" cy="3484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2" name="Google Shape;162;p1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1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Notas</a:t>
            </a:r>
            <a:r>
              <a:rPr lang="en-US" sz="1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do </a:t>
            </a:r>
            <a:r>
              <a:rPr lang="en-US" sz="1200" b="1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instrutor</a:t>
            </a:r>
            <a:r>
              <a:rPr lang="en-US" sz="1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200" b="0" i="0" u="none" strike="noStrike" cap="none" dirty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i="0" u="sng" strike="noStrike" cap="none" dirty="0" err="1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</a:t>
            </a:r>
            <a:r>
              <a:rPr lang="en-US" sz="1200" b="1" i="0" u="sng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:</a:t>
            </a:r>
            <a:r>
              <a:rPr lang="en-US" sz="1200" b="1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parte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restante da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população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que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foi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exposta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vírus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mas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foi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infetada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é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representada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pela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caixa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branca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Podem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ser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pessoas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sem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sintomas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pessoas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com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febre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alta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que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foram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infectadas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ou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pessoas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com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artralgia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artrite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que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foram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infectadas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</a:t>
            </a:r>
            <a:r>
              <a:rPr lang="en-US" sz="1200" b="1" i="0" dirty="0">
                <a:latin typeface="Arial" panose="020B0604020202020204" pitchFamily="34" charset="0"/>
                <a:cs typeface="Arial" panose="020B0604020202020204" pitchFamily="34" charset="0"/>
              </a:rPr>
              <a:t>&lt;CLICAR&gt; </a:t>
            </a:r>
            <a:r>
              <a:rPr lang="en-US" sz="1200" b="0" i="0" dirty="0">
                <a:latin typeface="Arial" panose="020B0604020202020204" pitchFamily="34" charset="0"/>
                <a:cs typeface="Arial" panose="020B0604020202020204" pitchFamily="34" charset="0"/>
              </a:rPr>
              <a:t>para o </a:t>
            </a:r>
            <a:r>
              <a:rPr lang="en-US" sz="1200" b="0" i="0" dirty="0" err="1">
                <a:latin typeface="Arial" panose="020B0604020202020204" pitchFamily="34" charset="0"/>
                <a:cs typeface="Arial" panose="020B0604020202020204" pitchFamily="34" charset="0"/>
              </a:rPr>
              <a:t>diapositivo</a:t>
            </a:r>
            <a:r>
              <a:rPr lang="en-US" sz="1200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dirty="0" err="1">
                <a:latin typeface="Arial" panose="020B0604020202020204" pitchFamily="34" charset="0"/>
                <a:cs typeface="Arial" panose="020B0604020202020204" pitchFamily="34" charset="0"/>
              </a:rPr>
              <a:t>seguinte</a:t>
            </a:r>
            <a:r>
              <a:rPr lang="en-US" sz="1200" b="0" i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0" dirty="0"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800" b="0" dirty="0"/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0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21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111434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192838" cy="3484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2" name="Google Shape;162;p1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1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Notas do instrutor: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Pergunte:</a:t>
            </a:r>
            <a:r>
              <a:rPr lang="en-US" sz="1200" b="1" u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b="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Agora, olhando para toda a população que foi exposta, </a:t>
            </a:r>
            <a:r>
              <a:rPr lang="en-US" sz="1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que caixas representam as pessoas que correspondem à definição de caso suspeito? </a:t>
            </a: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1" u="sng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  <a:sym typeface="Arial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Reconhecer</a:t>
            </a:r>
            <a:r>
              <a:rPr lang="en-US" sz="1200" b="1" u="non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respostas </a:t>
            </a:r>
            <a:r>
              <a:rPr lang="en-US" sz="1200" b="1" i="0" dirty="0">
                <a:latin typeface="Arial" panose="020B0604020202020204" pitchFamily="34" charset="0"/>
                <a:cs typeface="Arial" panose="020B0604020202020204" pitchFamily="34" charset="0"/>
              </a:rPr>
              <a:t>&lt;CLICAR&gt; </a:t>
            </a:r>
            <a:r>
              <a:rPr lang="en-US" sz="1200" b="0" i="0" dirty="0">
                <a:latin typeface="Arial" panose="020B0604020202020204" pitchFamily="34" charset="0"/>
                <a:cs typeface="Arial" panose="020B0604020202020204" pitchFamily="34" charset="0"/>
              </a:rPr>
              <a:t>para revelar a resposta. </a:t>
            </a:r>
            <a:r>
              <a:rPr lang="en-US" sz="1200" b="1" i="0" u="none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Resposta: </a:t>
            </a:r>
            <a:r>
              <a:rPr lang="en-US" sz="1200" b="0" i="1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As pessoas representadas pelas caixas roxa e cinzenta, que agora estão delineadas a verde. </a:t>
            </a:r>
          </a:p>
          <a:p>
            <a:pPr marL="285750" marR="0" lvl="0" indent="-285750" algn="l" defTabSz="914400" rtl="0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800" b="0" i="1" u="sng" dirty="0">
              <a:latin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0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22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54842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192838" cy="3484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2" name="Google Shape;162;p1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1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Notas do instrutor: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US" sz="1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Perguntar:</a:t>
            </a:r>
            <a:r>
              <a:rPr lang="en-US" sz="1200" b="1" u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Que caixas representam as pessoas que correspondem à definição de </a:t>
            </a:r>
            <a:r>
              <a:rPr lang="en-US" sz="1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caso suspeito</a:t>
            </a:r>
            <a:r>
              <a:rPr lang="en-US" sz="1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? </a:t>
            </a:r>
          </a:p>
          <a:p>
            <a:pPr marL="171450" indent="-171450">
              <a:lnSpc>
                <a:spcPct val="115000"/>
              </a:lnSpc>
              <a:buFont typeface="Wingdings" panose="05000000000000000000" pitchFamily="2" charset="2"/>
              <a:buChar char="§"/>
            </a:pPr>
            <a:endParaRPr lang="en-US" sz="1200" b="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indent="-171450"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respostas </a:t>
            </a:r>
            <a:r>
              <a:rPr lang="en-US" sz="1200" b="1" i="0" dirty="0">
                <a:latin typeface="Arial" panose="020B0604020202020204" pitchFamily="34" charset="0"/>
                <a:cs typeface="Arial" panose="020B0604020202020204" pitchFamily="34" charset="0"/>
              </a:rPr>
              <a:t>&lt;CLICAR&gt; para </a:t>
            </a:r>
            <a:r>
              <a:rPr lang="en-US" sz="1200" b="0" i="0" dirty="0">
                <a:latin typeface="Arial" panose="020B0604020202020204" pitchFamily="34" charset="0"/>
                <a:cs typeface="Arial" panose="020B0604020202020204" pitchFamily="34" charset="0"/>
              </a:rPr>
              <a:t>revelar a resposta</a:t>
            </a:r>
            <a:r>
              <a:rPr lang="en-US" sz="1200" b="0" i="0" u="none" dirty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en-US" sz="1200" b="1" i="0" u="none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Resposta: </a:t>
            </a:r>
            <a:r>
              <a:rPr lang="en-US" sz="1200" b="0" i="1" dirty="0">
                <a:latin typeface="Arial" panose="020B0604020202020204" pitchFamily="34" charset="0"/>
                <a:cs typeface="Arial" panose="020B0604020202020204" pitchFamily="34" charset="0"/>
                <a:sym typeface="Arial"/>
              </a:rPr>
              <a:t>As pessoas representadas pelas caixas roxa e cinzenta, que agora estão delineadas a verde.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0" u="sng" dirty="0">
              <a:latin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0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23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704923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192838" cy="3484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62" name="Google Shape;162;p10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1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latin typeface="Arial"/>
                <a:ea typeface="Arial"/>
                <a:cs typeface="Arial"/>
                <a:sym typeface="Arial"/>
              </a:rPr>
              <a:t>Notas do instrutor:</a:t>
            </a:r>
            <a:endParaRPr lang="en-US" sz="1200" dirty="0">
              <a:latin typeface="Arial"/>
              <a:cs typeface="Arial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US" sz="120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>
                <a:latin typeface="Arial"/>
                <a:ea typeface="Arial"/>
                <a:cs typeface="Arial"/>
                <a:sym typeface="Arial"/>
              </a:rPr>
              <a:t>Perguntar:</a:t>
            </a:r>
            <a:r>
              <a:rPr lang="en-US" sz="1200" b="1" u="none" dirty="0"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200" dirty="0">
                <a:latin typeface="Arial"/>
                <a:ea typeface="Arial"/>
                <a:cs typeface="Arial"/>
                <a:sym typeface="Arial"/>
              </a:rPr>
              <a:t>Que caixas representam as pessoas que correspondem à definição de caso </a:t>
            </a:r>
            <a:r>
              <a:rPr lang="en-US" sz="1200" b="1" dirty="0">
                <a:latin typeface="Arial"/>
                <a:ea typeface="Arial"/>
                <a:cs typeface="Arial"/>
                <a:sym typeface="Arial"/>
              </a:rPr>
              <a:t>confirmado</a:t>
            </a:r>
            <a:r>
              <a:rPr lang="en-US" sz="1200" dirty="0">
                <a:latin typeface="Arial"/>
                <a:ea typeface="Arial"/>
                <a:cs typeface="Arial"/>
                <a:sym typeface="Arial"/>
              </a:rPr>
              <a:t>? </a:t>
            </a:r>
            <a:endParaRPr lang="en-US" sz="1200" dirty="0">
              <a:latin typeface="Arial"/>
              <a:ea typeface="Arial"/>
              <a:cs typeface="Arial"/>
            </a:endParaRPr>
          </a:p>
          <a:p>
            <a:pPr marL="171450" indent="-171450">
              <a:lnSpc>
                <a:spcPct val="115000"/>
              </a:lnSpc>
              <a:buFont typeface="Wingdings" panose="05000000000000000000" pitchFamily="2" charset="2"/>
              <a:buChar char="§"/>
            </a:pPr>
            <a:endParaRPr lang="en-US" sz="1200" b="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indent="-171450"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/>
                <a:ea typeface="Times New Roman" panose="02020603050405020304" pitchFamily="18" charset="0"/>
                <a:cs typeface="Arial"/>
              </a:rPr>
              <a:t>Confirmar</a:t>
            </a:r>
            <a:r>
              <a:rPr lang="en-US" sz="1200" b="1" u="none" dirty="0"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b="0" dirty="0">
                <a:latin typeface="Arial"/>
                <a:ea typeface="Times New Roman" panose="02020603050405020304" pitchFamily="18" charset="0"/>
                <a:cs typeface="Arial"/>
              </a:rPr>
              <a:t>as respostas </a:t>
            </a:r>
            <a:r>
              <a:rPr lang="en-US" sz="1200" b="1" i="0" dirty="0">
                <a:latin typeface="Arial"/>
                <a:cs typeface="Arial"/>
              </a:rPr>
              <a:t>&lt;CLICAR&gt; </a:t>
            </a:r>
            <a:r>
              <a:rPr lang="en-US" sz="1200" b="0" i="0" dirty="0">
                <a:latin typeface="Arial"/>
                <a:cs typeface="Arial"/>
              </a:rPr>
              <a:t>para revelar a resposta.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1" u="sng" dirty="0"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>
                <a:latin typeface="Arial"/>
                <a:cs typeface="Arial"/>
                <a:sym typeface="Arial"/>
              </a:rPr>
              <a:t>Dizer:</a:t>
            </a:r>
            <a:r>
              <a:rPr lang="en-US" sz="1200" b="1" u="none" dirty="0">
                <a:latin typeface="Arial"/>
                <a:cs typeface="Arial"/>
                <a:sym typeface="Arial"/>
              </a:rPr>
              <a:t> </a:t>
            </a:r>
            <a:r>
              <a:rPr lang="en-US" altLang="en-US" sz="1200" dirty="0">
                <a:latin typeface="Arial"/>
                <a:cs typeface="Arial"/>
              </a:rPr>
              <a:t>A recolha de uma amostra laboratorial adequada pode confirmar o diagnóstico da febre de Chikungunya. </a:t>
            </a:r>
            <a:r>
              <a:rPr lang="en-US" sz="1200" b="0" dirty="0">
                <a:latin typeface="Arial"/>
                <a:cs typeface="Arial"/>
                <a:sym typeface="Arial"/>
              </a:rPr>
              <a:t>As pessoas representadas pela caixa roxa </a:t>
            </a:r>
            <a:r>
              <a:rPr lang="en-US" sz="1200" b="1" dirty="0">
                <a:latin typeface="Arial"/>
                <a:cs typeface="Arial"/>
                <a:sym typeface="Arial"/>
              </a:rPr>
              <a:t>que têm confirmação laboratorial </a:t>
            </a:r>
            <a:r>
              <a:rPr lang="en-US" sz="1200" b="0" dirty="0">
                <a:latin typeface="Arial"/>
                <a:cs typeface="Arial"/>
                <a:sym typeface="Arial"/>
              </a:rPr>
              <a:t>correspondem à definição de caso confirmado.</a:t>
            </a:r>
            <a:endParaRPr lang="en-US" sz="1200" b="0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Google Shape;163;p10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24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263931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245"/>
              </a:spcAft>
            </a:pPr>
            <a:r>
              <a:rPr lang="en-US" sz="12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>
              <a:spcBef>
                <a:spcPts val="1245"/>
              </a:spcBef>
              <a:spcAft>
                <a:spcPts val="622"/>
              </a:spcAft>
            </a:pP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Bef>
                <a:spcPts val="1245"/>
              </a:spcBef>
              <a:spcAft>
                <a:spcPts val="622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Peça</a:t>
            </a:r>
            <a:r>
              <a:rPr lang="en-US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aos</a:t>
            </a:r>
            <a:r>
              <a:rPr lang="en-US" sz="1200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latin typeface="Arial" panose="020B0604020202020204" pitchFamily="34" charset="0"/>
                <a:cs typeface="Arial" panose="020B0604020202020204" pitchFamily="34" charset="0"/>
              </a:rPr>
              <a:t>participantes</a:t>
            </a: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US" sz="1200" b="0" dirty="0" err="1">
                <a:latin typeface="Arial" panose="020B0604020202020204" pitchFamily="34" charset="0"/>
                <a:cs typeface="Arial" panose="020B0604020202020204" pitchFamily="34" charset="0"/>
              </a:rPr>
              <a:t>consultarem</a:t>
            </a: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 o seu "</a:t>
            </a:r>
            <a:r>
              <a:rPr lang="en-US" sz="1200" b="0" dirty="0" err="1">
                <a:latin typeface="Arial" panose="020B0604020202020204" pitchFamily="34" charset="0"/>
                <a:cs typeface="Arial" panose="020B0604020202020204" pitchFamily="34" charset="0"/>
              </a:rPr>
              <a:t>Livro</a:t>
            </a: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b="0" dirty="0" err="1">
                <a:latin typeface="Arial" panose="020B0604020202020204" pitchFamily="34" charset="0"/>
                <a:cs typeface="Arial" panose="020B0604020202020204" pitchFamily="34" charset="0"/>
              </a:rPr>
              <a:t>Exercícios</a:t>
            </a: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0" dirty="0" err="1">
                <a:latin typeface="Arial" panose="020B0604020202020204" pitchFamily="34" charset="0"/>
                <a:cs typeface="Arial" panose="020B0604020202020204" pitchFamily="34" charset="0"/>
              </a:rPr>
              <a:t>Participante</a:t>
            </a: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" para o </a:t>
            </a:r>
            <a:r>
              <a:rPr lang="en-US" sz="1200" b="0" dirty="0" err="1">
                <a:latin typeface="Arial" panose="020B0604020202020204" pitchFamily="34" charset="0"/>
                <a:cs typeface="Arial" panose="020B0604020202020204" pitchFamily="34" charset="0"/>
              </a:rPr>
              <a:t>exercício</a:t>
            </a: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dirty="0" err="1">
                <a:latin typeface="Arial" panose="020B0604020202020204" pitchFamily="34" charset="0"/>
                <a:cs typeface="Arial" panose="020B0604020202020204" pitchFamily="34" charset="0"/>
              </a:rPr>
              <a:t>intitulado</a:t>
            </a: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Aplicação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das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Definições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de Caso</a:t>
            </a:r>
            <a:endParaRPr lang="fr-F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spcBef>
                <a:spcPts val="1245"/>
              </a:spcBef>
              <a:spcAft>
                <a:spcPts val="622"/>
              </a:spcAft>
              <a:buFont typeface="Wingdings" panose="05000000000000000000" pitchFamily="2" charset="2"/>
              <a:buChar char="§"/>
            </a:pPr>
            <a:endParaRPr lang="en-US" sz="1200" b="1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171450" lvl="0" indent="-171450">
              <a:spcBef>
                <a:spcPts val="1245"/>
              </a:spcBef>
              <a:spcAft>
                <a:spcPts val="622"/>
              </a:spcAft>
              <a:buFont typeface="Wingdings" panose="05000000000000000000" pitchFamily="2" charset="2"/>
              <a:buChar char="v"/>
            </a:pPr>
            <a:r>
              <a:rPr lang="en-US" sz="1200" b="1" i="1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Tempo total: 30 </a:t>
            </a:r>
            <a:r>
              <a:rPr lang="en-US" sz="1200" b="1" i="1" dirty="0" err="1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minutos</a:t>
            </a:r>
            <a:r>
              <a:rPr lang="en-US" sz="1200" b="1" i="1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(15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minutos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para a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Parte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1 e 15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minutos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para a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Parte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2)</a:t>
            </a:r>
            <a:endParaRPr lang="fr-FR" sz="1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defRPr/>
            </a:pP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v"/>
              <a:defRPr/>
            </a:pPr>
            <a:r>
              <a:rPr lang="en-US" sz="1200" b="1" i="1" dirty="0" err="1">
                <a:effectLst/>
                <a:latin typeface="Arial"/>
                <a:cs typeface="Arial"/>
              </a:rPr>
              <a:t>Ligação</a:t>
            </a:r>
            <a:r>
              <a:rPr lang="en-US" sz="1200" b="1" i="1" dirty="0">
                <a:effectLst/>
                <a:latin typeface="Arial"/>
                <a:cs typeface="Arial"/>
              </a:rPr>
              <a:t> de </a:t>
            </a:r>
            <a:r>
              <a:rPr lang="en-US" sz="1200" b="1" i="1" dirty="0" err="1">
                <a:effectLst/>
                <a:latin typeface="Arial"/>
                <a:cs typeface="Arial"/>
              </a:rPr>
              <a:t>referência</a:t>
            </a:r>
            <a:r>
              <a:rPr lang="en-US" sz="1200" b="1" i="1" dirty="0">
                <a:effectLst/>
                <a:latin typeface="Arial"/>
                <a:cs typeface="Arial"/>
              </a:rPr>
              <a:t>: </a:t>
            </a:r>
            <a:r>
              <a:rPr lang="en-US" b="1" i="1" dirty="0">
                <a:latin typeface="Arial"/>
                <a:cs typeface="Arial"/>
                <a:hlinkClick r:id="rId3"/>
              </a:rPr>
              <a:t>https:</a:t>
            </a:r>
            <a:r>
              <a:rPr lang="en-US" b="1" i="1" dirty="0">
                <a:latin typeface="Arial"/>
                <a:cs typeface="Arial"/>
              </a:rPr>
              <a:t>//www.who.int/emergencies/outbreak-toolkit/disease-outbreak-toolboxes/measles-outbreak-toolbox </a:t>
            </a:r>
            <a:endParaRPr lang="en-US" dirty="0">
              <a:latin typeface="Calibri" panose="020F0502020204030204"/>
              <a:cs typeface="Calibri" panose="020F0502020204030204"/>
            </a:endParaRPr>
          </a:p>
          <a:p>
            <a:pPr marL="171450" indent="-171450">
              <a:buFont typeface="Wingdings" panose="05000000000000000000" pitchFamily="2" charset="2"/>
              <a:buChar char="v"/>
              <a:defRPr/>
            </a:pPr>
            <a:endParaRPr lang="en-US" b="1" i="1" dirty="0">
              <a:latin typeface="Arial"/>
              <a:cs typeface="Arial"/>
            </a:endParaRPr>
          </a:p>
          <a:p>
            <a:pPr marL="171450" indent="-171450">
              <a:buFont typeface="Wingdings" panose="05000000000000000000" pitchFamily="2" charset="2"/>
              <a:buChar char="v"/>
              <a:defRPr/>
            </a:pPr>
            <a:r>
              <a:rPr lang="en-US" b="1" i="1" dirty="0" err="1">
                <a:latin typeface="Arial"/>
                <a:cs typeface="Arial"/>
              </a:rPr>
              <a:t>Dividir</a:t>
            </a:r>
            <a:r>
              <a:rPr lang="en-US" b="1" i="1" dirty="0">
                <a:latin typeface="Arial"/>
                <a:cs typeface="Arial"/>
              </a:rPr>
              <a:t> </a:t>
            </a:r>
            <a:r>
              <a:rPr lang="en-US" b="1" i="1" dirty="0" err="1">
                <a:latin typeface="Arial"/>
                <a:cs typeface="Arial"/>
              </a:rPr>
              <a:t>os</a:t>
            </a:r>
            <a:r>
              <a:rPr lang="en-US" b="1" i="1" dirty="0">
                <a:latin typeface="Arial"/>
                <a:cs typeface="Arial"/>
              </a:rPr>
              <a:t> </a:t>
            </a:r>
            <a:r>
              <a:rPr lang="en-US" b="1" i="1" dirty="0" err="1">
                <a:latin typeface="Arial"/>
                <a:cs typeface="Arial"/>
              </a:rPr>
              <a:t>participantes</a:t>
            </a:r>
            <a:r>
              <a:rPr lang="en-US" b="1" i="1" dirty="0">
                <a:latin typeface="Arial"/>
                <a:cs typeface="Arial"/>
              </a:rPr>
              <a:t> </a:t>
            </a:r>
            <a:r>
              <a:rPr lang="en-US" b="1" i="1" dirty="0" err="1">
                <a:latin typeface="Arial"/>
                <a:cs typeface="Arial"/>
              </a:rPr>
              <a:t>em</a:t>
            </a:r>
            <a:r>
              <a:rPr lang="en-US" b="1" i="1" dirty="0">
                <a:latin typeface="Arial"/>
                <a:cs typeface="Arial"/>
              </a:rPr>
              <a:t> 3 </a:t>
            </a:r>
            <a:r>
              <a:rPr lang="en-US" b="1" i="1" dirty="0" err="1">
                <a:latin typeface="Arial"/>
                <a:cs typeface="Arial"/>
              </a:rPr>
              <a:t>grupos</a:t>
            </a:r>
            <a:r>
              <a:rPr lang="en-US" b="1" i="1" dirty="0">
                <a:latin typeface="Arial"/>
                <a:cs typeface="Arial"/>
              </a:rPr>
              <a:t> </a:t>
            </a:r>
            <a:r>
              <a:rPr lang="en-US" b="1" i="1" dirty="0" err="1">
                <a:latin typeface="Arial"/>
                <a:cs typeface="Arial"/>
              </a:rPr>
              <a:t>multisectoriais</a:t>
            </a:r>
            <a:r>
              <a:rPr lang="en-US" b="1" i="1" dirty="0">
                <a:latin typeface="Arial"/>
                <a:cs typeface="Arial"/>
              </a:rPr>
              <a:t>.  A </a:t>
            </a:r>
            <a:r>
              <a:rPr lang="en-US" b="1" i="1" dirty="0" err="1">
                <a:latin typeface="Arial"/>
                <a:cs typeface="Arial"/>
              </a:rPr>
              <a:t>cada</a:t>
            </a:r>
            <a:r>
              <a:rPr lang="en-US" b="1" i="1" dirty="0">
                <a:latin typeface="Arial"/>
                <a:cs typeface="Arial"/>
              </a:rPr>
              <a:t> </a:t>
            </a:r>
            <a:r>
              <a:rPr lang="en-US" b="1" i="1" dirty="0" err="1">
                <a:latin typeface="Arial"/>
                <a:cs typeface="Arial"/>
              </a:rPr>
              <a:t>grupo</a:t>
            </a:r>
            <a:r>
              <a:rPr lang="en-US" b="1" i="1" dirty="0">
                <a:latin typeface="Arial"/>
                <a:cs typeface="Arial"/>
              </a:rPr>
              <a:t> é </a:t>
            </a:r>
            <a:r>
              <a:rPr lang="en-US" b="1" i="1" dirty="0" err="1">
                <a:latin typeface="Arial"/>
                <a:cs typeface="Arial"/>
              </a:rPr>
              <a:t>atribuída</a:t>
            </a:r>
            <a:r>
              <a:rPr lang="en-US" b="1" i="1" dirty="0">
                <a:latin typeface="Arial"/>
                <a:cs typeface="Arial"/>
              </a:rPr>
              <a:t> a </a:t>
            </a:r>
            <a:r>
              <a:rPr lang="en-US" b="1" i="1" dirty="0" err="1">
                <a:latin typeface="Arial"/>
                <a:cs typeface="Arial"/>
              </a:rPr>
              <a:t>parte</a:t>
            </a:r>
            <a:r>
              <a:rPr lang="en-US" b="1" i="1" dirty="0">
                <a:latin typeface="Arial"/>
                <a:cs typeface="Arial"/>
              </a:rPr>
              <a:t> 1, 2 </a:t>
            </a:r>
            <a:r>
              <a:rPr lang="en-US" b="1" i="1" dirty="0" err="1">
                <a:latin typeface="Arial"/>
                <a:cs typeface="Arial"/>
              </a:rPr>
              <a:t>ou</a:t>
            </a:r>
            <a:r>
              <a:rPr lang="en-US" b="1" i="1" dirty="0">
                <a:latin typeface="Arial"/>
                <a:cs typeface="Arial"/>
              </a:rPr>
              <a:t> 3. </a:t>
            </a:r>
            <a:endParaRPr lang="en-US" b="1" dirty="0">
              <a:latin typeface="Calibri" panose="020F0502020204030204"/>
              <a:cs typeface="Calibri" panose="020F0502020204030204"/>
            </a:endParaRPr>
          </a:p>
          <a:p>
            <a:pPr marL="171450" indent="-171450">
              <a:buFont typeface="Wingdings" panose="05000000000000000000" pitchFamily="2" charset="2"/>
              <a:buChar char="v"/>
              <a:defRPr/>
            </a:pPr>
            <a:endParaRPr lang="en-US" b="1" i="1" dirty="0">
              <a:latin typeface="Arial"/>
              <a:cs typeface="Arial"/>
            </a:endParaRPr>
          </a:p>
          <a:p>
            <a:pPr marL="171450" indent="-171450">
              <a:buFont typeface="Wingdings" panose="05000000000000000000" pitchFamily="2" charset="2"/>
              <a:buChar char="v"/>
              <a:defRPr/>
            </a:pPr>
            <a:r>
              <a:rPr lang="en-US" b="1" i="1" dirty="0">
                <a:latin typeface="Arial"/>
                <a:cs typeface="Arial"/>
              </a:rPr>
              <a:t>Passados 15 </a:t>
            </a:r>
            <a:r>
              <a:rPr lang="en-US" b="1" i="1" dirty="0" err="1">
                <a:latin typeface="Arial"/>
                <a:cs typeface="Arial"/>
              </a:rPr>
              <a:t>minutos</a:t>
            </a:r>
            <a:r>
              <a:rPr lang="en-US" b="1" i="1" dirty="0">
                <a:latin typeface="Arial"/>
                <a:cs typeface="Arial"/>
              </a:rPr>
              <a:t>, </a:t>
            </a:r>
            <a:r>
              <a:rPr lang="en-US" b="1" i="1" dirty="0" err="1">
                <a:latin typeface="Arial"/>
                <a:cs typeface="Arial"/>
              </a:rPr>
              <a:t>todos</a:t>
            </a:r>
            <a:r>
              <a:rPr lang="en-US" b="1" i="1" dirty="0">
                <a:latin typeface="Arial"/>
                <a:cs typeface="Arial"/>
              </a:rPr>
              <a:t> </a:t>
            </a:r>
            <a:r>
              <a:rPr lang="en-US" b="1" i="1" dirty="0" err="1">
                <a:latin typeface="Arial"/>
                <a:cs typeface="Arial"/>
              </a:rPr>
              <a:t>os</a:t>
            </a:r>
            <a:r>
              <a:rPr lang="en-US" b="1" i="1" dirty="0">
                <a:latin typeface="Arial"/>
                <a:cs typeface="Arial"/>
              </a:rPr>
              <a:t> </a:t>
            </a:r>
            <a:r>
              <a:rPr lang="en-US" b="1" i="1" dirty="0" err="1">
                <a:latin typeface="Arial"/>
                <a:cs typeface="Arial"/>
              </a:rPr>
              <a:t>grupos</a:t>
            </a:r>
            <a:r>
              <a:rPr lang="en-US" b="1" i="1" dirty="0">
                <a:latin typeface="Arial"/>
                <a:cs typeface="Arial"/>
              </a:rPr>
              <a:t> </a:t>
            </a:r>
            <a:r>
              <a:rPr lang="en-US" b="1" i="1" dirty="0" err="1">
                <a:latin typeface="Arial"/>
                <a:cs typeface="Arial"/>
              </a:rPr>
              <a:t>voltam</a:t>
            </a:r>
            <a:r>
              <a:rPr lang="en-US" b="1" i="1" dirty="0">
                <a:latin typeface="Arial"/>
                <a:cs typeface="Arial"/>
              </a:rPr>
              <a:t> a </a:t>
            </a:r>
            <a:r>
              <a:rPr lang="en-US" b="1" i="1" u="sng" dirty="0" err="1">
                <a:latin typeface="Arial"/>
                <a:cs typeface="Arial"/>
              </a:rPr>
              <a:t>reunir</a:t>
            </a:r>
            <a:r>
              <a:rPr lang="en-US" b="1" i="1" u="sng" dirty="0">
                <a:latin typeface="Arial"/>
                <a:cs typeface="Arial"/>
              </a:rPr>
              <a:t>-se </a:t>
            </a:r>
            <a:r>
              <a:rPr lang="en-US" b="1" i="1" dirty="0">
                <a:latin typeface="Arial"/>
                <a:cs typeface="Arial"/>
              </a:rPr>
              <a:t>e </a:t>
            </a:r>
            <a:r>
              <a:rPr lang="en-US" b="1" i="1" dirty="0" err="1">
                <a:latin typeface="Arial"/>
                <a:cs typeface="Arial"/>
              </a:rPr>
              <a:t>cada</a:t>
            </a:r>
            <a:r>
              <a:rPr lang="en-US" b="1" i="1" dirty="0">
                <a:latin typeface="Arial"/>
                <a:cs typeface="Arial"/>
              </a:rPr>
              <a:t> </a:t>
            </a:r>
            <a:r>
              <a:rPr lang="en-US" b="1" i="1" dirty="0" err="1">
                <a:latin typeface="Arial"/>
                <a:cs typeface="Arial"/>
              </a:rPr>
              <a:t>grupo</a:t>
            </a:r>
            <a:r>
              <a:rPr lang="en-US" b="1" i="1" dirty="0">
                <a:latin typeface="Arial"/>
                <a:cs typeface="Arial"/>
              </a:rPr>
              <a:t> </a:t>
            </a:r>
            <a:r>
              <a:rPr lang="en-US" b="1" i="1" dirty="0" err="1">
                <a:latin typeface="Arial"/>
                <a:cs typeface="Arial"/>
              </a:rPr>
              <a:t>revê</a:t>
            </a:r>
            <a:r>
              <a:rPr lang="en-US" b="1" i="1" dirty="0">
                <a:latin typeface="Arial"/>
                <a:cs typeface="Arial"/>
              </a:rPr>
              <a:t> as </a:t>
            </a:r>
            <a:r>
              <a:rPr lang="en-US" b="1" i="1" dirty="0" err="1">
                <a:latin typeface="Arial"/>
                <a:cs typeface="Arial"/>
              </a:rPr>
              <a:t>suas</a:t>
            </a:r>
            <a:r>
              <a:rPr lang="en-US" b="1" i="1" dirty="0">
                <a:latin typeface="Arial"/>
                <a:cs typeface="Arial"/>
              </a:rPr>
              <a:t> </a:t>
            </a:r>
            <a:r>
              <a:rPr lang="en-US" b="1" i="1" dirty="0" err="1">
                <a:latin typeface="Arial"/>
                <a:cs typeface="Arial"/>
              </a:rPr>
              <a:t>respostas</a:t>
            </a:r>
            <a:r>
              <a:rPr lang="en-US" b="1" i="1" dirty="0">
                <a:latin typeface="Arial"/>
                <a:cs typeface="Arial"/>
              </a:rPr>
              <a:t>. </a:t>
            </a:r>
            <a:endParaRPr lang="en-US" b="1" dirty="0"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60453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>
              <a:defRPr/>
            </a:pPr>
            <a:endParaRPr lang="en-US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  <a:defRPr/>
            </a:pPr>
            <a:r>
              <a:rPr lang="en-US" sz="12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O que é que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acham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termo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febre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definição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caso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171450" indent="-171450">
              <a:buFont typeface="Wingdings" panose="05000000000000000000" pitchFamily="2" charset="2"/>
              <a:buChar char="§"/>
              <a:defRPr/>
            </a:pP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  <a:defRPr/>
            </a:pPr>
            <a:r>
              <a:rPr lang="en-US" sz="12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(s).  </a:t>
            </a:r>
            <a:r>
              <a:rPr lang="en-US" sz="1200" b="1" i="0" dirty="0" err="1">
                <a:latin typeface="Arial" panose="020B0604020202020204" pitchFamily="34" charset="0"/>
                <a:cs typeface="Arial" panose="020B0604020202020204" pitchFamily="34" charset="0"/>
              </a:rPr>
              <a:t>Resposta</a:t>
            </a:r>
            <a:r>
              <a:rPr lang="en-US" sz="1200" b="1" i="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febre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não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é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definida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pormenor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nesta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definição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caso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Referem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-se a ≥38°C,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febre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confirmada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auto-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diagnóstico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febre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pelo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doente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"sente-se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quente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"?  Para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este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exercício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, utilize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qualquer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prova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auto-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relato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sz="1200" i="1" dirty="0" err="1">
                <a:latin typeface="Arial" panose="020B0604020202020204" pitchFamily="34" charset="0"/>
                <a:cs typeface="Arial" panose="020B0604020202020204" pitchFamily="34" charset="0"/>
              </a:rPr>
              <a:t>febre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defRPr/>
            </a:pPr>
            <a:endParaRPr lang="en-US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v"/>
              <a:defRPr/>
            </a:pPr>
            <a:r>
              <a:rPr lang="en-US" sz="1200" b="1" i="1" u="sng" dirty="0" err="1">
                <a:latin typeface="Arial" panose="020B0604020202020204" pitchFamily="34" charset="0"/>
                <a:cs typeface="Arial" panose="020B0604020202020204" pitchFamily="34" charset="0"/>
              </a:rPr>
              <a:t>Exercício</a:t>
            </a:r>
            <a:endParaRPr lang="en-US" sz="1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lvl="1" indent="-171450">
              <a:buFont typeface="Courier New" panose="02070309020205020404" pitchFamily="49" charset="0"/>
              <a:buChar char="o"/>
              <a:defRPr/>
            </a:pP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Oriente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participantes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trabalharem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grupos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multissectoriais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de 2 a 4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pessoas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determinarem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quais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doentes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preenchem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critérios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casos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suspeitos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confirmados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completarem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tabela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628650" lvl="1" indent="-171450">
              <a:buFont typeface="Courier New" panose="02070309020205020404" pitchFamily="49" charset="0"/>
              <a:buChar char="o"/>
              <a:defRPr/>
            </a:pP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Esclarecer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termos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médicos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pedir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a um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participante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que o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faça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1085850" lvl="2" indent="-171450">
              <a:buFont typeface="Wingdings" panose="05000000000000000000" pitchFamily="2" charset="2"/>
              <a:buChar char="q"/>
              <a:defRPr/>
            </a:pP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Maculopapular =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vermelho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, plano e com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pequenas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protuberâncias</a:t>
            </a:r>
            <a:endParaRPr lang="en-US" sz="1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85850" lvl="2" indent="-171450">
              <a:buFont typeface="Wingdings" panose="05000000000000000000" pitchFamily="2" charset="2"/>
              <a:buChar char="q"/>
              <a:defRPr/>
            </a:pP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Generalizado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difundido</a:t>
            </a:r>
            <a:endParaRPr lang="en-US" sz="1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085850" lvl="2" indent="-171450">
              <a:buFont typeface="Wingdings" panose="05000000000000000000" pitchFamily="2" charset="2"/>
              <a:buChar char="q"/>
              <a:defRPr/>
            </a:pP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Coryza =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nariz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pingar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entupido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085850" lvl="2" indent="-171450">
              <a:buFont typeface="Wingdings" panose="05000000000000000000" pitchFamily="2" charset="2"/>
              <a:buChar char="q"/>
              <a:defRPr/>
            </a:pP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Conjuntivite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=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olhos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vermelhos</a:t>
            </a:r>
            <a:endParaRPr lang="en-US" sz="1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EEDCD9-FD17-4515-BD2E-02F35F097F6A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246472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 eaLnBrk="0" fontAlgn="base" hangingPunct="0">
              <a:spcBef>
                <a:spcPts val="1200"/>
              </a:spcBef>
              <a:spcAft>
                <a:spcPts val="600"/>
              </a:spcAft>
            </a:pPr>
            <a:endParaRPr lang="en-US" sz="1200" b="1" u="sng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Cada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cenário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corresponde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à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definição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de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caso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? Como é que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decidiram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em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que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categoria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se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enquadrava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cada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caso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? </a:t>
            </a:r>
          </a:p>
          <a:p>
            <a:pPr marL="171450" marR="0" indent="-171450" eaLnBrk="0" fontAlgn="base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endParaRPr lang="en-US" sz="1200" b="1" kern="1200" dirty="0">
              <a:effectLst/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§"/>
            </a:pPr>
            <a:r>
              <a:rPr lang="en-US" sz="1200" b="1" u="sng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Confirmar</a:t>
            </a:r>
            <a:r>
              <a:rPr lang="en-US" sz="1200" b="1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0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(s)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resposta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(s) </a:t>
            </a:r>
            <a:r>
              <a:rPr lang="en-US" sz="1200" b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&lt;CLICAR&gt; 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para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cada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resposta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.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eaLnBrk="0" fontAlgn="base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b="1" i="1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EEDCD9-FD17-4515-BD2E-02F35F097F6A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25309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 eaLnBrk="0" fontAlgn="base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b="1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kern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Cada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cenário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corresponde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à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definição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de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caso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? Como é que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decidiram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em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que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categoria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se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enquadrava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cada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caso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? </a:t>
            </a: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1" kern="1200" dirty="0">
              <a:effectLst/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Confirmar</a:t>
            </a:r>
            <a:r>
              <a:rPr lang="en-US" sz="1200" b="0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a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(s) </a:t>
            </a:r>
            <a:r>
              <a:rPr lang="en-US" sz="1200" b="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resposta</a:t>
            </a:r>
            <a:r>
              <a:rPr lang="en-US" sz="1200" b="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(s) </a:t>
            </a:r>
            <a:r>
              <a:rPr lang="en-US" sz="1200" b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&lt;CLICAR&gt; 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para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cada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resposta</a:t>
            </a:r>
            <a:r>
              <a:rPr lang="en-US" sz="120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.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="1" u="sng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US" sz="1200" b="1" u="sng" kern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Pós-exercício</a:t>
            </a: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 eaLnBrk="0" fontAlgn="base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Peça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aos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participantes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que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partilhem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os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seus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processos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de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tomada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de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decisão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.</a:t>
            </a: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628650" marR="0" lvl="1" indent="-171450" eaLnBrk="0" fontAlgn="base" hangingPunct="0">
              <a:spcBef>
                <a:spcPts val="65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US" sz="1200" b="1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Esclarecer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casos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que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tenham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sido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incorretamente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identificados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.</a:t>
            </a: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Facilitar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debate.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EEDCD9-FD17-4515-BD2E-02F35F097F6A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35164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>
              <a:defRPr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  <a:defRPr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irem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seu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"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Livro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Exercícios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 para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EXERCÍCIO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Parte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2: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Aplicação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das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Definições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de Caso</a:t>
            </a:r>
          </a:p>
          <a:p>
            <a:pPr>
              <a:defRPr/>
            </a:pP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71450" indent="-171450">
              <a:buFont typeface="Wingdings" panose="05000000000000000000" pitchFamily="2" charset="2"/>
              <a:buChar char="v"/>
              <a:defRPr/>
            </a:pP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Tempo total: 15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minutos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defRPr/>
            </a:pPr>
            <a:endParaRPr lang="en-US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v"/>
              <a:defRPr/>
            </a:pP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Oriente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participantes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trabalharem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grupos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multissectoriais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de 2 a 4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pessoas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determinarem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quais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casos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preenchem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critérios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casos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suspeitos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confirmados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completarem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b="1" i="1" dirty="0" err="1">
                <a:latin typeface="Arial" panose="020B0604020202020204" pitchFamily="34" charset="0"/>
                <a:cs typeface="Arial" panose="020B0604020202020204" pitchFamily="34" charset="0"/>
              </a:rPr>
              <a:t>tabela</a:t>
            </a:r>
            <a:r>
              <a:rPr lang="en-US" b="1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EEDCD9-FD17-4515-BD2E-02F35F097F6A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0308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192838" cy="3484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1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Notas</a:t>
            </a:r>
            <a:r>
              <a:rPr lang="en-US" sz="1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do </a:t>
            </a:r>
            <a:r>
              <a:rPr lang="en-US" sz="1200" b="1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instrutor</a:t>
            </a:r>
            <a:r>
              <a:rPr lang="en-US" sz="1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lang="en-GB" sz="1200" b="1" i="1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seguir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apresentamos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um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resumo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dos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objectivos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aprendizagem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Resumir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os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objectivos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aprendizagem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é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uma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estratégia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eficaz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para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melhorar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o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pensamento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crítico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!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lang="en-GB" sz="1200" b="1" i="1" u="sng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i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Esta </a:t>
            </a:r>
            <a:r>
              <a:rPr lang="en-GB" sz="1200" b="0" i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lição</a:t>
            </a:r>
            <a:r>
              <a:rPr lang="en-GB" sz="1200" b="0" i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0" i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apresenta</a:t>
            </a:r>
            <a:r>
              <a:rPr lang="en-GB" sz="1200" b="0" i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as </a:t>
            </a:r>
            <a:r>
              <a:rPr lang="en-US" sz="1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definições</a:t>
            </a:r>
            <a:r>
              <a:rPr lang="en-US" sz="1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caso</a:t>
            </a:r>
            <a:r>
              <a:rPr lang="en-US" sz="1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, a </a:t>
            </a:r>
            <a:r>
              <a:rPr lang="en-US" sz="1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importância</a:t>
            </a:r>
            <a:r>
              <a:rPr lang="en-US" sz="1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utilizar</a:t>
            </a:r>
            <a:r>
              <a:rPr lang="en-US" sz="1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as </a:t>
            </a:r>
            <a:r>
              <a:rPr lang="en-US" sz="1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definições</a:t>
            </a:r>
            <a:r>
              <a:rPr lang="en-US" sz="1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caso</a:t>
            </a:r>
            <a:r>
              <a:rPr lang="en-US" sz="1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ao</a:t>
            </a:r>
            <a:r>
              <a:rPr lang="en-US" sz="1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avaliar</a:t>
            </a:r>
            <a:r>
              <a:rPr lang="en-US" sz="1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os</a:t>
            </a:r>
            <a:r>
              <a:rPr lang="en-US" sz="1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doentes</a:t>
            </a:r>
            <a:r>
              <a:rPr lang="en-US" sz="1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e a </a:t>
            </a:r>
            <a:r>
              <a:rPr lang="en-US" sz="1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aplicação</a:t>
            </a:r>
            <a:r>
              <a:rPr lang="en-US" sz="1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uma</a:t>
            </a:r>
            <a:r>
              <a:rPr lang="en-US" sz="1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abordagem</a:t>
            </a:r>
            <a:r>
              <a:rPr lang="en-US" sz="1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kern="1200" dirty="0"/>
              <a:t>Uma </a:t>
            </a:r>
            <a:r>
              <a:rPr lang="en-US" sz="1200" kern="1200" dirty="0" err="1"/>
              <a:t>Só</a:t>
            </a:r>
            <a:r>
              <a:rPr lang="en-US" sz="1200" kern="1200" dirty="0"/>
              <a:t> </a:t>
            </a:r>
            <a:r>
              <a:rPr lang="en-US" sz="1200" kern="1200" dirty="0" err="1"/>
              <a:t>Saúde</a:t>
            </a:r>
            <a:r>
              <a:rPr lang="en-US" sz="1200" kern="1200" dirty="0"/>
              <a:t> </a:t>
            </a:r>
            <a:r>
              <a:rPr lang="en-US" sz="1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às</a:t>
            </a:r>
            <a:r>
              <a:rPr lang="en-US" sz="1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definições</a:t>
            </a:r>
            <a:r>
              <a:rPr lang="en-US" sz="1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caso</a:t>
            </a:r>
            <a:r>
              <a:rPr lang="en-US" sz="120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.</a:t>
            </a:r>
          </a:p>
          <a:p>
            <a:pPr marL="171450" lvl="0" indent="-171450" algn="l" rtl="0">
              <a:spcBef>
                <a:spcPts val="156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-US" dirty="0">
              <a:latin typeface="Arial"/>
              <a:ea typeface="Arial"/>
              <a:cs typeface="Arial"/>
              <a:sym typeface="Arial"/>
            </a:endParaRPr>
          </a:p>
          <a:p>
            <a:pPr marL="171450" lvl="0" indent="-171450" algn="l" rtl="0">
              <a:spcBef>
                <a:spcPts val="156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2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 eaLnBrk="0" fontAlgn="base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b="1" i="1" kern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sz="1200" b="1" i="1" u="none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Peça</a:t>
            </a:r>
            <a:r>
              <a:rPr lang="en-US" sz="1200" b="1" i="1" u="none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 um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voluntário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de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cada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grupo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que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dê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resposta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para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cada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1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cenário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. </a:t>
            </a:r>
          </a:p>
          <a:p>
            <a:pPr marL="628650" marR="0" lvl="1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1200" b="1" i="1" kern="1200" dirty="0" err="1">
                <a:effectLst/>
                <a:latin typeface="Arial"/>
                <a:ea typeface="MS PGothic"/>
                <a:cs typeface="Arial"/>
              </a:rPr>
              <a:t>Cenário</a:t>
            </a:r>
            <a:r>
              <a:rPr lang="en-US" sz="1200" b="1" i="1" kern="1200" dirty="0">
                <a:effectLst/>
                <a:latin typeface="Arial"/>
                <a:ea typeface="MS PGothic"/>
                <a:cs typeface="Arial"/>
              </a:rPr>
              <a:t> 1: </a:t>
            </a:r>
            <a:r>
              <a:rPr lang="en-US" sz="1200" i="1" kern="1200" dirty="0" err="1">
                <a:effectLst/>
                <a:latin typeface="Arial"/>
                <a:ea typeface="MS PGothic"/>
                <a:cs typeface="Arial"/>
              </a:rPr>
              <a:t>Sintomas</a:t>
            </a:r>
            <a:r>
              <a:rPr lang="en-US" sz="1200" i="1" kern="1200" dirty="0">
                <a:effectLst/>
                <a:latin typeface="Arial"/>
                <a:ea typeface="MS PGothic"/>
                <a:cs typeface="Arial"/>
              </a:rPr>
              <a:t> </a:t>
            </a:r>
            <a:r>
              <a:rPr lang="en-US" sz="1200" i="1" kern="1200" dirty="0" err="1">
                <a:effectLst/>
                <a:latin typeface="Arial"/>
                <a:ea typeface="MS PGothic"/>
                <a:cs typeface="Arial"/>
              </a:rPr>
              <a:t>consistentes</a:t>
            </a:r>
            <a:r>
              <a:rPr lang="en-US" sz="1200" i="1" kern="1200" dirty="0">
                <a:effectLst/>
                <a:latin typeface="Arial"/>
                <a:ea typeface="MS PGothic"/>
                <a:cs typeface="Arial"/>
              </a:rPr>
              <a:t> com </a:t>
            </a:r>
            <a:r>
              <a:rPr lang="en-US" sz="1200" i="1" kern="1200" dirty="0" err="1">
                <a:effectLst/>
                <a:latin typeface="Arial"/>
                <a:ea typeface="MS PGothic"/>
                <a:cs typeface="Arial"/>
              </a:rPr>
              <a:t>tuberculose</a:t>
            </a:r>
            <a:r>
              <a:rPr lang="en-US" sz="1200" i="1" kern="1200" dirty="0">
                <a:effectLst/>
                <a:latin typeface="Arial"/>
                <a:ea typeface="MS PGothic"/>
                <a:cs typeface="Arial"/>
              </a:rPr>
              <a:t>, </a:t>
            </a:r>
            <a:r>
              <a:rPr lang="en-US" sz="1200" i="1" kern="1200" dirty="0" err="1">
                <a:effectLst/>
                <a:latin typeface="Arial"/>
                <a:ea typeface="MS PGothic"/>
                <a:cs typeface="Arial"/>
              </a:rPr>
              <a:t>sem</a:t>
            </a:r>
            <a:r>
              <a:rPr lang="en-US" sz="1200" i="1" kern="1200" dirty="0">
                <a:effectLst/>
                <a:latin typeface="Arial"/>
                <a:ea typeface="MS PGothic"/>
                <a:cs typeface="Arial"/>
              </a:rPr>
              <a:t> </a:t>
            </a:r>
            <a:r>
              <a:rPr lang="en-US" sz="1200" i="1" kern="1200" dirty="0" err="1">
                <a:effectLst/>
                <a:latin typeface="Arial"/>
                <a:ea typeface="MS PGothic"/>
                <a:cs typeface="Arial"/>
              </a:rPr>
              <a:t>análise</a:t>
            </a:r>
            <a:r>
              <a:rPr lang="en-US" sz="1200" i="1" kern="1200" dirty="0">
                <a:effectLst/>
                <a:latin typeface="Arial"/>
                <a:ea typeface="MS PGothic"/>
                <a:cs typeface="Arial"/>
              </a:rPr>
              <a:t> laboratorial </a:t>
            </a:r>
            <a:r>
              <a:rPr lang="en-US" sz="1200" b="1" i="1" kern="1200" dirty="0">
                <a:effectLst/>
                <a:latin typeface="Arial"/>
                <a:ea typeface="MS PGothic"/>
                <a:cs typeface="Arial"/>
              </a:rPr>
              <a:t>&lt;CLICAR&gt; </a:t>
            </a:r>
            <a:r>
              <a:rPr lang="en-US" sz="1200" b="0" i="0" kern="1200" dirty="0">
                <a:effectLst/>
                <a:latin typeface="Arial"/>
                <a:ea typeface="MS PGothic"/>
                <a:cs typeface="Arial"/>
              </a:rPr>
              <a:t>para </a:t>
            </a:r>
            <a:r>
              <a:rPr lang="en-US" sz="1200" i="1" kern="1200" dirty="0" err="1">
                <a:effectLst/>
                <a:latin typeface="Arial"/>
                <a:ea typeface="MS PGothic"/>
                <a:cs typeface="Arial"/>
              </a:rPr>
              <a:t>revelar</a:t>
            </a:r>
            <a:r>
              <a:rPr lang="en-US" sz="1200" i="1" kern="1200" dirty="0">
                <a:effectLst/>
                <a:latin typeface="Arial"/>
                <a:ea typeface="MS PGothic"/>
                <a:cs typeface="Arial"/>
              </a:rPr>
              <a:t> a </a:t>
            </a:r>
            <a:r>
              <a:rPr lang="en-US" sz="1200" i="1" kern="1200" dirty="0" err="1">
                <a:effectLst/>
                <a:latin typeface="Arial"/>
                <a:ea typeface="MS PGothic"/>
                <a:cs typeface="Arial"/>
              </a:rPr>
              <a:t>resposta</a:t>
            </a:r>
            <a:r>
              <a:rPr lang="en-US" sz="1200" i="1" kern="1200" dirty="0">
                <a:effectLst/>
                <a:latin typeface="Arial"/>
                <a:ea typeface="MS PGothic"/>
                <a:cs typeface="Arial"/>
              </a:rPr>
              <a:t> e </a:t>
            </a:r>
            <a:r>
              <a:rPr lang="en-US" sz="1200" b="1" i="1" u="sng" kern="1200" dirty="0" err="1">
                <a:effectLst/>
                <a:latin typeface="Arial"/>
                <a:ea typeface="MS PGothic"/>
                <a:cs typeface="Arial"/>
              </a:rPr>
              <a:t>perguntar</a:t>
            </a:r>
            <a:r>
              <a:rPr lang="en-US" sz="1200" b="1" i="1" u="sng" kern="1200" dirty="0">
                <a:effectLst/>
                <a:latin typeface="Arial"/>
                <a:ea typeface="MS PGothic"/>
                <a:cs typeface="Arial"/>
              </a:rPr>
              <a:t> </a:t>
            </a:r>
            <a:r>
              <a:rPr lang="en-US" sz="1200" i="1" kern="1200" dirty="0">
                <a:effectLst/>
                <a:latin typeface="Arial"/>
                <a:ea typeface="MS PGothic"/>
                <a:cs typeface="Arial"/>
              </a:rPr>
              <a:t>se </a:t>
            </a:r>
            <a:r>
              <a:rPr lang="en-US" sz="1200" i="1" kern="1200" dirty="0" err="1">
                <a:effectLst/>
                <a:latin typeface="Arial"/>
                <a:ea typeface="MS PGothic"/>
                <a:cs typeface="Arial"/>
              </a:rPr>
              <a:t>todos</a:t>
            </a:r>
            <a:r>
              <a:rPr lang="en-US" sz="1200" i="1" kern="1200" dirty="0">
                <a:effectLst/>
                <a:latin typeface="Arial"/>
                <a:ea typeface="MS PGothic"/>
                <a:cs typeface="Arial"/>
              </a:rPr>
              <a:t> </a:t>
            </a:r>
            <a:r>
              <a:rPr lang="en-US" sz="1200" i="1" kern="1200" dirty="0" err="1">
                <a:effectLst/>
                <a:latin typeface="Arial"/>
                <a:ea typeface="MS PGothic"/>
                <a:cs typeface="Arial"/>
              </a:rPr>
              <a:t>estão</a:t>
            </a:r>
            <a:r>
              <a:rPr lang="en-US" sz="1200" i="1" kern="1200" dirty="0">
                <a:effectLst/>
                <a:latin typeface="Arial"/>
                <a:ea typeface="MS PGothic"/>
                <a:cs typeface="Arial"/>
              </a:rPr>
              <a:t> de </a:t>
            </a:r>
            <a:r>
              <a:rPr lang="en-US" sz="1200" i="1" kern="1200" dirty="0" err="1">
                <a:effectLst/>
                <a:latin typeface="Arial"/>
                <a:ea typeface="MS PGothic"/>
                <a:cs typeface="Arial"/>
              </a:rPr>
              <a:t>acordo</a:t>
            </a:r>
            <a:r>
              <a:rPr lang="en-US" sz="1200" i="1" kern="1200" dirty="0">
                <a:effectLst/>
                <a:latin typeface="Arial"/>
                <a:ea typeface="MS PGothic"/>
                <a:cs typeface="Arial"/>
              </a:rPr>
              <a:t>. </a:t>
            </a:r>
          </a:p>
          <a:p>
            <a:pPr marL="628650" marR="0" lvl="1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1200" b="1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Cenário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2: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Assintomático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, mas teste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tuberculínico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positivo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. 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&lt;CLICAR&gt; </a:t>
            </a:r>
            <a:r>
              <a:rPr lang="en-US" sz="1200" b="0" i="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para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revelar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resposta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e </a:t>
            </a:r>
            <a:r>
              <a:rPr lang="en-US" sz="1200" b="1" i="1" u="sng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perguntar</a:t>
            </a:r>
            <a:r>
              <a:rPr lang="en-US" sz="1200" b="1" i="1" u="sng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se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todos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estão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de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acordo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. </a:t>
            </a:r>
          </a:p>
          <a:p>
            <a:pPr marL="628650" marR="0" lvl="1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1200" b="1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Cenário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3: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Lesões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encontradas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durante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necropsia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,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não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confirmadas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sem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análise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laboratorial, mas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uma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vez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que as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lesões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são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consistentes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com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tuberculose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, a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carcaça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não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passa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na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inspeção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para ser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aceitável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para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consumo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humano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. 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&lt;CLICAR&gt; </a:t>
            </a:r>
            <a:r>
              <a:rPr lang="en-US" sz="1200" b="0" i="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para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revelar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resposta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e </a:t>
            </a:r>
            <a:r>
              <a:rPr lang="en-US" sz="1200" b="1" i="1" u="sng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perguntar</a:t>
            </a:r>
            <a:r>
              <a:rPr lang="en-US" sz="1200" b="1" i="1" u="sng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se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todos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estão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de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acordo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. </a:t>
            </a:r>
          </a:p>
          <a:p>
            <a:pPr marL="628650" marR="0" lvl="1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1200" b="1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Cenário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4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: as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lesões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não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são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consistentes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com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tuberculose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,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não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é um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caso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suspeito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. 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&lt;CLICAR&gt; </a:t>
            </a:r>
            <a:r>
              <a:rPr lang="en-US" sz="1200" b="0" i="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para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revelar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resposta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e </a:t>
            </a:r>
            <a:r>
              <a:rPr lang="en-US" sz="1200" b="1" i="1" u="sng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perguntar</a:t>
            </a:r>
            <a:r>
              <a:rPr lang="en-US" sz="1200" b="1" i="1" u="sng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se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todos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estão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de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acordo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. </a:t>
            </a:r>
          </a:p>
          <a:p>
            <a:pPr marL="628650" marR="0" lvl="1" indent="-17145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1200" b="1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Cenário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5: 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O M.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bovis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é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transmitido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através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do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leite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, principal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fonte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de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exposição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seres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humanos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, </a:t>
            </a:r>
            <a:r>
              <a:rPr lang="en-US" sz="1200" b="1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&lt;CLICAR&gt; </a:t>
            </a:r>
            <a:r>
              <a:rPr lang="en-US" sz="1200" b="0" i="0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para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revelar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a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resposta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e </a:t>
            </a:r>
            <a:r>
              <a:rPr lang="en-US" sz="1200" b="1" i="1" u="sng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perguntar</a:t>
            </a:r>
            <a:r>
              <a:rPr lang="en-US" sz="1200" b="1" i="1" u="sng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se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todos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estão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de </a:t>
            </a:r>
            <a:r>
              <a:rPr lang="en-US" sz="1200" i="1" kern="1200" dirty="0" err="1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acordo</a:t>
            </a:r>
            <a:r>
              <a:rPr lang="en-US" sz="1200" i="1" kern="1200" dirty="0">
                <a:effectLst/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. </a:t>
            </a:r>
          </a:p>
          <a:p>
            <a:pPr marL="0" marR="0" eaLnBrk="0" fontAlgn="base" hangingPunc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endParaRPr lang="en-US" sz="1200" i="1" kern="1200" dirty="0">
              <a:effectLst/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65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Que outros testes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efectuados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país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detetar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tuberculose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(s). </a:t>
            </a:r>
          </a:p>
          <a:p>
            <a:pPr marL="171450" marR="0" indent="-171450" eaLnBrk="0" fontAlgn="base" hangingPunct="0">
              <a:spcBef>
                <a:spcPts val="65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65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Esta é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declaração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obrigatória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indent="-171450" eaLnBrk="0" fontAlgn="base" hangingPunct="0">
              <a:spcBef>
                <a:spcPts val="65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ts val="65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a(s)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resposta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(s). </a:t>
            </a:r>
          </a:p>
          <a:p>
            <a:pPr marL="171450" marR="0" indent="-171450" eaLnBrk="0" fontAlgn="base" hangingPunct="0">
              <a:spcBef>
                <a:spcPts val="65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65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vosso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país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programa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erradicação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</a:t>
            </a:r>
          </a:p>
          <a:p>
            <a:pPr marL="171450" marR="0" indent="-171450" eaLnBrk="0" fontAlgn="base" hangingPunct="0">
              <a:spcBef>
                <a:spcPts val="65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 eaLnBrk="0" fontAlgn="base" hangingPunct="0">
              <a:spcBef>
                <a:spcPts val="65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Facilitar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breve debate.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EEDCD9-FD17-4515-BD2E-02F35F097F6A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30416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Notas do instrutor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>
              <a:defRPr/>
            </a:pP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  <a:defRPr/>
            </a:pPr>
            <a:r>
              <a:rPr lang="en-US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Perguntar:</a:t>
            </a:r>
            <a:r>
              <a:rPr lang="en-US" sz="1200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Porque é que é importante ter definições de casos de vigilância normalizadas?  </a:t>
            </a:r>
            <a:r>
              <a:rPr lang="en-US" sz="1200" i="1" dirty="0">
                <a:latin typeface="Arial" panose="020B0604020202020204" pitchFamily="34" charset="0"/>
                <a:cs typeface="Arial" panose="020B0604020202020204" pitchFamily="34" charset="0"/>
              </a:rPr>
              <a:t>Se necessário, acrescente: "Quais são as consequências de diferentes locais utilizarem diferentes definições de casos para uma determinada doença?"</a:t>
            </a:r>
          </a:p>
          <a:p>
            <a:pPr marL="457200" lvl="1" indent="0">
              <a:buFont typeface="Courier New" panose="02070309020205020404" pitchFamily="49" charset="0"/>
              <a:buNone/>
              <a:defRPr/>
            </a:pPr>
            <a:endParaRPr lang="en-US" sz="120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  <a:defRPr/>
            </a:pPr>
            <a:r>
              <a:rPr lang="en-US" sz="1200" b="1" i="0" u="sng" dirty="0">
                <a:latin typeface="Arial" panose="020B0604020202020204" pitchFamily="34" charset="0"/>
                <a:cs typeface="Arial" panose="020B0604020202020204" pitchFamily="34" charset="0"/>
              </a:rPr>
              <a:t>Solicitar</a:t>
            </a:r>
            <a:r>
              <a:rPr lang="en-US" sz="1200" b="1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i="0" dirty="0">
                <a:latin typeface="Arial" panose="020B0604020202020204" pitchFamily="34" charset="0"/>
                <a:cs typeface="Arial" panose="020B0604020202020204" pitchFamily="34" charset="0"/>
              </a:rPr>
              <a:t>algumas opiniões aos participantes.</a:t>
            </a:r>
          </a:p>
          <a:p>
            <a:pPr marL="171450" indent="-171450">
              <a:buFont typeface="Wingdings" panose="05000000000000000000" pitchFamily="2" charset="2"/>
              <a:buChar char="§"/>
              <a:defRPr/>
            </a:pPr>
            <a:endParaRPr lang="en-US" sz="120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  <a:defRPr/>
            </a:pPr>
            <a:r>
              <a:rPr lang="en-US" sz="1200" b="1" i="0" u="sng" dirty="0">
                <a:latin typeface="Arial" panose="020B0604020202020204" pitchFamily="34" charset="0"/>
                <a:cs typeface="Arial" panose="020B0604020202020204" pitchFamily="34" charset="0"/>
              </a:rPr>
              <a:t>Facilite</a:t>
            </a:r>
            <a:r>
              <a:rPr lang="en-US" sz="1200" b="1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0" i="0" dirty="0">
                <a:latin typeface="Arial" panose="020B0604020202020204" pitchFamily="34" charset="0"/>
                <a:cs typeface="Arial" panose="020B0604020202020204" pitchFamily="34" charset="0"/>
              </a:rPr>
              <a:t>o debate por um período não superior a 10 minutos 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&lt;CLICAR&gt; </a:t>
            </a:r>
            <a:r>
              <a:rPr lang="en-US" sz="1200" b="0" dirty="0">
                <a:latin typeface="Arial" panose="020B0604020202020204" pitchFamily="34" charset="0"/>
                <a:cs typeface="Arial" panose="020B0604020202020204" pitchFamily="34" charset="0"/>
              </a:rPr>
              <a:t>para avançar para o diapositivo seguinte com as respostas.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EEDCD9-FD17-4515-BD2E-02F35F097F6A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35505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>
              <a:defRPr/>
            </a:pP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  <a:defRPr/>
            </a:pPr>
            <a:r>
              <a:rPr lang="en-US" sz="1200" b="1" i="0" u="sng" strike="noStrike" cap="none" dirty="0" err="1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</a:t>
            </a:r>
            <a:r>
              <a:rPr lang="en-US" sz="1200" b="1" i="0" u="sng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:</a:t>
            </a:r>
            <a:r>
              <a:rPr lang="en-US" sz="1200" b="1" i="0" u="none" strike="noStrike" cap="none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utilização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uma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definição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caso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padrão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ajuda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garantir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comparabilidade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quando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números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doença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são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comunicados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partir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diferentes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áreas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geográficas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Não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queremos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uma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área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comunique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hepatite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qualquer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caso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iterícia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febre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e que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outra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área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comunique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hepatite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apenas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se for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confirmada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laboratorialmente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primeira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área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pareceria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que 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hepatite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 é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galopante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e 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segunda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área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pareceria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que 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hepatite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 é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inexistente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não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devido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diferenças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ocorrência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hepatite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E, mas a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diferenças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definição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caso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mesmo</a:t>
            </a:r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 modo, a </a:t>
            </a:r>
            <a:r>
              <a:rPr 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utilização</a:t>
            </a:r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uma</a:t>
            </a:r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definição</a:t>
            </a:r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caso</a:t>
            </a:r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padrão</a:t>
            </a:r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ao</a:t>
            </a:r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longo</a:t>
            </a:r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 do tempo </a:t>
            </a:r>
            <a:r>
              <a:rPr 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assegura</a:t>
            </a:r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comparabilidade</a:t>
            </a:r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quando</a:t>
            </a:r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analisamos</a:t>
            </a:r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tendências</a:t>
            </a:r>
            <a:r>
              <a:rPr lang="en-US" i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EEDCD9-FD17-4515-BD2E-02F35F097F6A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95105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US" sz="12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kumimoji="0" lang="en-US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Vamos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passar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às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listas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linhas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também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conhecidas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listagens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linhas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 Se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foram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recolhidas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informações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casos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individuais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estas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devem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ser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organizadas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alguma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forma. Uma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lista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linhas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é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uma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forma de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organizar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informação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altLang="en-US" sz="1200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Perguntar</a:t>
            </a:r>
            <a:r>
              <a:rPr lang="en-US" altLang="en-US" sz="1200" b="1" u="sng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Levantem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mão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já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utilizaram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uma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lista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linhas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no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vosso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trabalho</a:t>
            </a:r>
            <a:r>
              <a:rPr lang="en-US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kumimoji="0" lang="en-US" sz="1200" b="1" i="0" u="sng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kumimoji="0" lang="en-US" sz="1200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lista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tabela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contém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informações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importantes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especialmente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numa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investigação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humanos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ambientais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são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organizados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colunas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com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observação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coluna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variável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kumimoji="0" lang="en-US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&lt;CLICAR&gt; 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Este é um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exemplo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uma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lista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linhas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EEDCD9-FD17-4515-BD2E-02F35F097F6A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1763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>
          <a:extLst>
            <a:ext uri="{FF2B5EF4-FFF2-40B4-BE49-F238E27FC236}">
              <a16:creationId xmlns:a16="http://schemas.microsoft.com/office/drawing/2014/main" id="{7E23D0BE-3E1B-BD64-F805-C0B97903F6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6:notes">
            <a:extLst>
              <a:ext uri="{FF2B5EF4-FFF2-40B4-BE49-F238E27FC236}">
                <a16:creationId xmlns:a16="http://schemas.microsoft.com/office/drawing/2014/main" id="{76E36542-C2A8-CDCB-34F0-CFB1E12B67C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192838" cy="3484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90" name="Google Shape;290;p16:notes">
            <a:extLst>
              <a:ext uri="{FF2B5EF4-FFF2-40B4-BE49-F238E27FC236}">
                <a16:creationId xmlns:a16="http://schemas.microsoft.com/office/drawing/2014/main" id="{F8E7398C-8B9C-B309-C9E3-E39B3596B5F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1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Notas</a:t>
            </a:r>
            <a:r>
              <a:rPr lang="en-US" b="1" i="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do </a:t>
            </a:r>
            <a:r>
              <a:rPr lang="en-US" b="1" i="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instrutor</a:t>
            </a:r>
            <a:r>
              <a:rPr lang="en-US" b="1" i="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b="1" i="1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Esta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tabela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humanos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confirmados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febre-amarela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quadro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representa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pessoa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infetada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vírus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febre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amarela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Esta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lista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provir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sistema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febre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amarela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deteção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ativa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um </a:t>
            </a:r>
            <a:r>
              <a:rPr lang="en-US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surto</a:t>
            </a: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..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b="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GB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Explicar</a:t>
            </a:r>
            <a:r>
              <a:rPr lang="en-GB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que a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primeira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coluna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lista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linhas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contém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normalmente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um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identificador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único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um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nome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iniciais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um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número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identificação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três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colunas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seguintes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deste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incluem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localização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(aldeia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residência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e dados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demográficos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idade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sexo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As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colunas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5 a 7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indicam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a data de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início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febre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, a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iterícia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clínica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e o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historial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vacinação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coluna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final indica 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resultado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teste laboratorial para 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febre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amarela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anticorpo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IgM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específico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vírus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no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soro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Nesta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lista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deram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positivo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pelo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todos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seriam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classificados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como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confirmados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febre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amarela</a:t>
            </a:r>
            <a:r>
              <a:rPr lang="en-US" sz="1200" b="1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b="1" i="0" u="sng" dirty="0" err="1">
                <a:latin typeface="Arial" panose="020B0604020202020204" pitchFamily="34" charset="0"/>
                <a:cs typeface="Arial" panose="020B0604020202020204" pitchFamily="34" charset="0"/>
              </a:rPr>
              <a:t>Dizer</a:t>
            </a:r>
            <a:r>
              <a:rPr lang="en-GB" b="1" i="0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GB" b="1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Alguns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escritórios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compilam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listas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linhas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à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mão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numa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folha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papel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. Outros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utilizam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programas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informáticos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o Excel. Em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algumas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circunstâncias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, a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lista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pode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ser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afixada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num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quadro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avisos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colada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numa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secretária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Isto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permite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outras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pessoas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no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escritório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revejam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nomes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adicionem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casos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actualizem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lista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laboratoriais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podem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permitir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aos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funcionários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distrito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confirmar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descartar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) um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caso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doença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b="0" i="0" u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b="1" i="0" u="sng" dirty="0" err="1">
                <a:latin typeface="Arial" panose="020B0604020202020204" pitchFamily="34" charset="0"/>
                <a:cs typeface="Arial" panose="020B0604020202020204" pitchFamily="34" charset="0"/>
              </a:rPr>
              <a:t>Dizer</a:t>
            </a:r>
            <a:r>
              <a:rPr lang="en-GB" b="1" i="0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GB" b="1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É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importante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respeitar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confidencialidade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dos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doentes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e dos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contactos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outras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informações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relevantes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pelo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não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são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utilizados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nomes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. Em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vez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disso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, é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utilizado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um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número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identificação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único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representar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u="none" dirty="0" err="1">
                <a:latin typeface="Arial" panose="020B0604020202020204" pitchFamily="34" charset="0"/>
                <a:cs typeface="Arial" panose="020B0604020202020204" pitchFamily="34" charset="0"/>
              </a:rPr>
              <a:t>casos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b="1" i="0" u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b="0" i="0" u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b="1" i="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16:notes">
            <a:extLst>
              <a:ext uri="{FF2B5EF4-FFF2-40B4-BE49-F238E27FC236}">
                <a16:creationId xmlns:a16="http://schemas.microsoft.com/office/drawing/2014/main" id="{842739E5-F8A2-5077-540F-E92109A8128B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34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2482356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>
          <a:extLst>
            <a:ext uri="{FF2B5EF4-FFF2-40B4-BE49-F238E27FC236}">
              <a16:creationId xmlns:a16="http://schemas.microsoft.com/office/drawing/2014/main" id="{DE803EA7-EBD5-B4C6-4254-2A8BD546C9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6:notes">
            <a:extLst>
              <a:ext uri="{FF2B5EF4-FFF2-40B4-BE49-F238E27FC236}">
                <a16:creationId xmlns:a16="http://schemas.microsoft.com/office/drawing/2014/main" id="{EB6F5460-1CB8-9B37-12A1-A077976C587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192838" cy="3484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90" name="Google Shape;290;p16:notes">
            <a:extLst>
              <a:ext uri="{FF2B5EF4-FFF2-40B4-BE49-F238E27FC236}">
                <a16:creationId xmlns:a16="http://schemas.microsoft.com/office/drawing/2014/main" id="{57CF9B4E-60A1-C9E5-F747-38EBADD41EF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1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Notas</a:t>
            </a:r>
            <a:r>
              <a:rPr lang="en-US" sz="1200" b="1" i="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do </a:t>
            </a:r>
            <a:r>
              <a:rPr lang="en-US" sz="1200" b="1" i="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instrutor</a:t>
            </a:r>
            <a:r>
              <a:rPr lang="en-US" sz="1200" b="1" i="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b="1" i="1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 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contraste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com o 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exemplo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anterior, 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lista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linhas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específica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gripe 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aviária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diferentes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espécies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sz="1200" b="1" i="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Explique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lista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difere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lista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linhas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para a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doença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humana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ao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incluir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identificação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exploração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embora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também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pudesse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ter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sido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a aldeia), o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número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agregado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animais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afectados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cada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exploração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na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coluna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"Total" e o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tipo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número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espécimes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latin typeface="Arial" panose="020B0604020202020204" pitchFamily="34" charset="0"/>
                <a:cs typeface="Arial" panose="020B0604020202020204" pitchFamily="34" charset="0"/>
              </a:rPr>
              <a:t>recolhidos</a:t>
            </a:r>
            <a:r>
              <a:rPr lang="en-GB" sz="1200" b="1" i="1" u="none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vez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pedir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data de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início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lista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linhas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pede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 data da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primeira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seja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 data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o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primeiro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animal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ficou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doente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Como se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ver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as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listas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linhas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têm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estrutura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semelhante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podem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utilizadas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mesmos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fins. </a:t>
            </a:r>
          </a:p>
          <a:p>
            <a:pPr marL="628650" marR="0" lvl="1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lista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linhas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é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específica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gripe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aviária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diferentes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espécies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None/>
              <a:tabLst/>
              <a:defRPr/>
            </a:pPr>
            <a:endParaRPr lang="en-GB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Pergunte</a:t>
            </a:r>
            <a:r>
              <a:rPr lang="en-US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que é que notam de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diferente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nesta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lista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linhas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relação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à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lista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linhas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a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febre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amarela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humanos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?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GB" sz="1200" b="0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GB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(s).  </a:t>
            </a:r>
            <a:r>
              <a:rPr lang="en-GB" sz="1200" b="1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Resposta</a:t>
            </a:r>
            <a:r>
              <a:rPr lang="en-GB" sz="1200" b="1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GB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Não</a:t>
            </a:r>
            <a:r>
              <a:rPr lang="en-GB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foram</a:t>
            </a:r>
            <a:r>
              <a:rPr lang="en-GB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recolhidos</a:t>
            </a:r>
            <a:r>
              <a:rPr lang="en-GB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GB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GB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GB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sintomas</a:t>
            </a:r>
            <a:r>
              <a:rPr lang="en-GB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 </a:t>
            </a:r>
            <a:r>
              <a:rPr lang="en-GB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vacinação</a:t>
            </a:r>
            <a:r>
              <a:rPr lang="en-GB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GB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embora</a:t>
            </a:r>
            <a:r>
              <a:rPr lang="en-GB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estes</a:t>
            </a:r>
            <a:r>
              <a:rPr lang="en-GB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pudessem</a:t>
            </a:r>
            <a:r>
              <a:rPr lang="en-GB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ser </a:t>
            </a:r>
            <a:r>
              <a:rPr lang="en-GB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recolhidos</a:t>
            </a:r>
            <a:r>
              <a:rPr lang="en-GB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); o </a:t>
            </a:r>
            <a:r>
              <a:rPr lang="en-GB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GB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GB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amostras</a:t>
            </a:r>
            <a:r>
              <a:rPr lang="en-GB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nem</a:t>
            </a:r>
            <a:r>
              <a:rPr lang="en-GB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sempre é </a:t>
            </a:r>
            <a:r>
              <a:rPr lang="en-GB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igual</a:t>
            </a:r>
            <a:r>
              <a:rPr lang="en-GB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</a:t>
            </a:r>
            <a:r>
              <a:rPr lang="en-GB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número</a:t>
            </a:r>
            <a:r>
              <a:rPr lang="en-GB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GB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doentes</a:t>
            </a:r>
            <a:r>
              <a:rPr lang="en-GB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(</a:t>
            </a:r>
            <a:r>
              <a:rPr lang="en-GB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isto</a:t>
            </a:r>
            <a:r>
              <a:rPr lang="en-GB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também</a:t>
            </a:r>
            <a:r>
              <a:rPr lang="en-GB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pode</a:t>
            </a:r>
            <a:r>
              <a:rPr lang="en-GB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acontecer</a:t>
            </a:r>
            <a:r>
              <a:rPr lang="en-GB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GB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casos</a:t>
            </a:r>
            <a:r>
              <a:rPr lang="en-GB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i="1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humanos</a:t>
            </a:r>
            <a:r>
              <a:rPr lang="en-GB" sz="1200" b="0" i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GB" sz="1200" b="1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1200" b="1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GB" sz="1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GB" sz="1200" b="1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confidencialidade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também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respeito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dados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relativos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As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informações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sobre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proprietários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as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doenças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dos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animais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devem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permanecer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sz="1200" b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confidenciais</a:t>
            </a:r>
            <a:r>
              <a:rPr lang="en-GB" sz="1200" b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lang="en-US" sz="1200" b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sz="1200" b="0" i="0" u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sz="1200" b="1" i="0" u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sz="1200" b="0" i="0" u="non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sz="1200" b="1" i="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16:notes">
            <a:extLst>
              <a:ext uri="{FF2B5EF4-FFF2-40B4-BE49-F238E27FC236}">
                <a16:creationId xmlns:a16="http://schemas.microsoft.com/office/drawing/2014/main" id="{9A1CBEE2-5D99-83D7-EC60-07EE2A4356F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35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40889530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GB" sz="1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As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listas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linhas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incluem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um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número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limitado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variáveis-chave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Estas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variáveis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dividem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-se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em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3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ou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4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categorias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informação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</a:t>
            </a:r>
            <a:endParaRPr lang="en-GB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marR="0" lvl="1" indent="-171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 panose="02070309020205020404" pitchFamily="49" charset="0"/>
              <a:buChar char="o"/>
            </a:pP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Informações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identificação</a:t>
            </a:r>
            <a:endParaRPr lang="en-GB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marR="0" lvl="1" indent="-171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 panose="02070309020205020404" pitchFamily="49" charset="0"/>
              <a:buChar char="o"/>
            </a:pP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Informações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demográficas</a:t>
            </a:r>
            <a:endParaRPr lang="en-GB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marR="0" lvl="1" indent="-171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 panose="02070309020205020404" pitchFamily="49" charset="0"/>
              <a:buChar char="o"/>
            </a:pP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Informação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clínica</a:t>
            </a:r>
            <a:endParaRPr lang="en-GB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marR="0" lvl="1" indent="-1714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 panose="02070309020205020404" pitchFamily="49" charset="0"/>
              <a:buChar char="o"/>
            </a:pP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As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listas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linhas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surtos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podem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também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incluir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informações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sobre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os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factores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risco</a:t>
            </a:r>
            <a:endParaRPr lang="en-GB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lang="en-GB" sz="1200" b="1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200" b="1" u="sng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Perguntar</a:t>
            </a:r>
            <a:r>
              <a:rPr lang="en-GB" sz="1200" b="1" u="sng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  <a:r>
              <a:rPr lang="en-GB" sz="1200" b="1" u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Que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variável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identificação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incluiria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 (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normalmente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1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variável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)  </a:t>
            </a:r>
          </a:p>
          <a:p>
            <a:pPr marL="171450" marR="0" lvl="0" indent="-1714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1200" b="1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200" b="1" u="sng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Confirmar</a:t>
            </a:r>
            <a:r>
              <a:rPr lang="en-GB" sz="1200" b="1" u="sng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a</a:t>
            </a:r>
            <a:r>
              <a:rPr lang="en-GB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(s) </a:t>
            </a:r>
            <a:r>
              <a:rPr lang="en-GB" sz="1200" b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resposta</a:t>
            </a:r>
            <a:r>
              <a:rPr lang="en-GB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(s). 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&lt;CLICAR&gt;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Resposta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Nome do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iniciais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número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identificação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número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do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registo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médico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Os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endereços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e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números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telefone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também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podem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ser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considerados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informações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identificação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</a:t>
            </a:r>
            <a:endParaRPr lang="en-GB" sz="1200" b="0" i="1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1200" b="0" i="1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200" b="1" u="sng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Pergunte</a:t>
            </a:r>
            <a:r>
              <a:rPr lang="en-GB" sz="1200" b="1" u="sng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  <a:r>
              <a:rPr lang="en-GB" sz="1200" b="1" u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Que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variáveis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demográficas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incluiria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Limite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-se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às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mais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importantes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</a:t>
            </a:r>
          </a:p>
          <a:p>
            <a:pPr marL="171450" marR="0" lvl="0" indent="-1714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1200" b="1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200" b="1" u="sng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Confirmar</a:t>
            </a:r>
            <a:r>
              <a:rPr lang="en-GB" sz="1200" b="1" u="none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0" u="none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</a:t>
            </a:r>
            <a:r>
              <a:rPr lang="en-GB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(s) </a:t>
            </a:r>
            <a:r>
              <a:rPr lang="en-GB" sz="1200" b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resposta</a:t>
            </a:r>
            <a:r>
              <a:rPr lang="en-GB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(s). 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&lt;CLICAR&gt;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Resposta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Idade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sexo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ocasionalmente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ocupação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ou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etnia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/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tribo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se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relevante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; para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animais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raça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espécie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e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localização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</a:t>
            </a:r>
            <a:endParaRPr lang="en-GB" sz="1200" b="0" i="1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1200" b="0" i="1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200" b="1" u="sng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Pergunta</a:t>
            </a:r>
            <a:r>
              <a:rPr lang="en-GB" sz="1200" b="1" u="sng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</a:t>
            </a:r>
            <a:r>
              <a:rPr lang="en-GB" sz="1200" b="1" u="none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Como é que um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endereço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pode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ser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anonimizado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endParaRPr lang="en-GB" sz="1200" dirty="0">
              <a:latin typeface="Arial" panose="020B0604020202020204" pitchFamily="34" charset="0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200" b="1" u="sng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Confirmar</a:t>
            </a:r>
            <a:r>
              <a:rPr lang="en-GB" sz="1200" b="1" u="none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a(s) </a:t>
            </a:r>
            <a:r>
              <a:rPr lang="en-GB" sz="1200" b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resposta</a:t>
            </a:r>
            <a:r>
              <a:rPr lang="en-GB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(s).  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Responder: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Converter o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endereço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em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coordenadas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geográficas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como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a longitude/latitude.</a:t>
            </a:r>
            <a:endParaRPr lang="en-GB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en-GB" sz="1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200" b="1" u="sng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Perguntar</a:t>
            </a:r>
            <a:r>
              <a:rPr lang="en-GB" sz="1200" b="1" u="sng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  <a:r>
              <a:rPr lang="en-GB" sz="1200" b="1" u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Que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variáveis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clínicas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incluiria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</a:t>
            </a:r>
          </a:p>
          <a:p>
            <a:pPr marL="171450" marR="0" lvl="0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1200" dirty="0">
              <a:latin typeface="Arial" panose="020B0604020202020204" pitchFamily="34" charset="0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200" b="1" u="sng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Confirmar</a:t>
            </a:r>
            <a:r>
              <a:rPr lang="en-GB" sz="1200" b="1" u="none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0" u="none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</a:t>
            </a:r>
            <a:r>
              <a:rPr lang="en-GB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(s) </a:t>
            </a:r>
            <a:r>
              <a:rPr lang="en-GB" sz="1200" b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resposta</a:t>
            </a:r>
            <a:r>
              <a:rPr lang="en-GB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(s). 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&lt;CLICAR&gt;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Resposta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 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Data de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início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dos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sintomas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presença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sintomas-chave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por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vezes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resultado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por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exemplo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vivo,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hospitalizado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morto),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confirmação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laboratorial,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categoria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definição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confirmado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suspeito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etc.) 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&lt;CLICAR&gt; 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As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informações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sobre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os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factores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risco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variam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consoante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a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doença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o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contexto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a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população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etc.</a:t>
            </a: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endParaRPr lang="en-GB" sz="1200" b="0" dirty="0">
              <a:effectLst/>
              <a:latin typeface="Arial" panose="020B0604020202020204" pitchFamily="34" charset="0"/>
              <a:ea typeface="+mn-ea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1200" b="1" u="sng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Dizer</a:t>
            </a:r>
            <a:r>
              <a:rPr lang="en-GB" sz="1200" b="1" u="sng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</a:t>
            </a:r>
            <a:r>
              <a:rPr lang="en-GB" sz="1200" b="1" u="none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Em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suma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uma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lista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linhas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destina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-se a ser um simples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resumo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Limite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-se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às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informações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mais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importantes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! </a:t>
            </a:r>
            <a:r>
              <a:rPr lang="en-US" sz="1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Mantenha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a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simplicidade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!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EEDCD9-FD17-4515-BD2E-02F35F097F6A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6123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Leia a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pergunta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voz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alta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peça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feedback antes de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avançar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para o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diapositivo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seguinte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Pergunta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GB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Como é que as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listas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linhas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podem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ser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adaptadas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uma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abordagem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Uma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Só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Saúde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Confirmar</a:t>
            </a:r>
            <a:r>
              <a:rPr lang="en-GB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a(s)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resposta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(s).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Dizer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Ao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desenvolver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uma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lista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linhas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pode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considerar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acrescentar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variáveis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exposições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ambientais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animais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estejam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fortemente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associadas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à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doença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Alguns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exemplos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incluem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visitar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uma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quinta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ser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mordido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por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um animal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nadar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Pode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também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considerar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acrescentar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variáveis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relacionadas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com a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localização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se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existir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uma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região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geográfica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um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clima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específico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associado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à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doença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suspeita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Alguns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exemplos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incluem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viagens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recentes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contacto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com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pessoas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viajaram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recentemente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   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Perguntar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GB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Quais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são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vantagens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utilizar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abordagem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kern="1200" dirty="0"/>
              <a:t>Uma </a:t>
            </a:r>
            <a:r>
              <a:rPr lang="en-US" sz="1200" kern="1200" dirty="0" err="1"/>
              <a:t>Só</a:t>
            </a:r>
            <a:r>
              <a:rPr lang="en-US" sz="1200" kern="1200" dirty="0"/>
              <a:t> </a:t>
            </a:r>
            <a:r>
              <a:rPr lang="en-US" sz="1200" kern="1200" dirty="0" err="1"/>
              <a:t>Saúde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Confirmar</a:t>
            </a:r>
            <a:r>
              <a:rPr lang="en-GB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a(s)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resposta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(s).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Diga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en-GB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u="none" dirty="0" err="1">
                <a:latin typeface="Arial" panose="020B0604020202020204" pitchFamily="34" charset="0"/>
                <a:cs typeface="Arial" panose="020B0604020202020204" pitchFamily="34" charset="0"/>
              </a:rPr>
              <a:t>Adicionar</a:t>
            </a:r>
            <a:r>
              <a:rPr lang="en-GB" b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u="none" dirty="0" err="1">
                <a:latin typeface="Arial" panose="020B0604020202020204" pitchFamily="34" charset="0"/>
                <a:cs typeface="Arial" panose="020B0604020202020204" pitchFamily="34" charset="0"/>
              </a:rPr>
              <a:t>potenciais</a:t>
            </a:r>
            <a:r>
              <a:rPr lang="en-GB" b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u="none" dirty="0" err="1">
                <a:latin typeface="Arial" panose="020B0604020202020204" pitchFamily="34" charset="0"/>
                <a:cs typeface="Arial" panose="020B0604020202020204" pitchFamily="34" charset="0"/>
              </a:rPr>
              <a:t>factores</a:t>
            </a:r>
            <a:r>
              <a:rPr lang="en-GB" b="0" u="none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b="0" u="none" dirty="0" err="1">
                <a:latin typeface="Arial" panose="020B0604020202020204" pitchFamily="34" charset="0"/>
                <a:cs typeface="Arial" panose="020B0604020202020204" pitchFamily="34" charset="0"/>
              </a:rPr>
              <a:t>risco</a:t>
            </a:r>
            <a:r>
              <a:rPr lang="en-GB" b="0" u="none" dirty="0">
                <a:latin typeface="Arial" panose="020B0604020202020204" pitchFamily="34" charset="0"/>
                <a:cs typeface="Arial" panose="020B0604020202020204" pitchFamily="34" charset="0"/>
              </a:rPr>
              <a:t> à </a:t>
            </a:r>
            <a:r>
              <a:rPr lang="en-GB" b="0" u="none" dirty="0" err="1">
                <a:latin typeface="Arial" panose="020B0604020202020204" pitchFamily="34" charset="0"/>
                <a:cs typeface="Arial" panose="020B0604020202020204" pitchFamily="34" charset="0"/>
              </a:rPr>
              <a:t>lista</a:t>
            </a:r>
            <a:r>
              <a:rPr lang="en-GB" b="0" u="none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b="0" u="none" dirty="0" err="1">
                <a:latin typeface="Arial" panose="020B0604020202020204" pitchFamily="34" charset="0"/>
                <a:cs typeface="Arial" panose="020B0604020202020204" pitchFamily="34" charset="0"/>
              </a:rPr>
              <a:t>linhas</a:t>
            </a:r>
            <a:r>
              <a:rPr lang="en-GB" b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u="none" dirty="0" err="1">
                <a:latin typeface="Arial" panose="020B0604020202020204" pitchFamily="34" charset="0"/>
                <a:cs typeface="Arial" panose="020B0604020202020204" pitchFamily="34" charset="0"/>
              </a:rPr>
              <a:t>pode</a:t>
            </a:r>
            <a:r>
              <a:rPr lang="en-GB" b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ajudá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-lo a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identificar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potenciais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factores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risco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casos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têm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comum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o que é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útil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para a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fase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geração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hipóteses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um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surto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que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será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abordada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mais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tarde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neste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. </a:t>
            </a:r>
            <a:endParaRPr lang="en-GB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EEDCD9-FD17-4515-BD2E-02F35F097F6A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61286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aos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para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consultarem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o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seu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"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Livro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Exercícios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" para </a:t>
            </a:r>
            <a:r>
              <a:rPr lang="en-US" sz="1200" b="1" i="0" u="none" kern="1200" dirty="0" err="1">
                <a:solidFill>
                  <a:srgbClr val="000000"/>
                </a:solidFill>
                <a:effectLst/>
                <a:latin typeface="Arial Bold" panose="020B07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fazerem</a:t>
            </a:r>
            <a:r>
              <a:rPr lang="en-US" sz="1200" b="1" i="0" u="none" kern="1200" dirty="0">
                <a:solidFill>
                  <a:srgbClr val="000000"/>
                </a:solidFill>
                <a:effectLst/>
                <a:latin typeface="Arial Bold" panose="020B07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o </a:t>
            </a:r>
            <a:r>
              <a:rPr lang="en-US" sz="1200" b="1" i="0" u="none" kern="1200" dirty="0" err="1">
                <a:solidFill>
                  <a:srgbClr val="000000"/>
                </a:solidFill>
                <a:effectLst/>
                <a:latin typeface="Arial Bold" panose="020B07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exercício</a:t>
            </a:r>
            <a:r>
              <a:rPr lang="en-US" sz="1200" b="1" i="0" u="none" kern="1200" dirty="0">
                <a:solidFill>
                  <a:srgbClr val="000000"/>
                </a:solidFill>
                <a:effectLst/>
                <a:latin typeface="Arial Bold" panose="020B07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t>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intitulado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 </a:t>
            </a:r>
            <a:r>
              <a:rPr lang="en-US" sz="1200" b="1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Desenvolver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lista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de </a:t>
            </a:r>
            <a:r>
              <a:rPr lang="en-US" sz="1200" b="1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linhas</a:t>
            </a:r>
            <a:endParaRPr lang="en-US" sz="1200" b="1" i="0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None/>
            </a:pP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l" rtl="0">
              <a:spcBef>
                <a:spcPts val="36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Tempo total: 25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minutos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(15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minutos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criar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lista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linhas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, 10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minutos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GB" b="1" i="1" dirty="0" err="1">
                <a:latin typeface="Arial" panose="020B0604020202020204" pitchFamily="34" charset="0"/>
                <a:cs typeface="Arial" panose="020B0604020202020204" pitchFamily="34" charset="0"/>
              </a:rPr>
              <a:t>discutir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&lt;CLICAR&gt; para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instruções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no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próximo</a:t>
            </a:r>
            <a:r>
              <a:rPr lang="en-US" sz="1200" b="1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2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diapositivo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FR" sz="1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45"/>
              </a:spcBef>
              <a:spcAft>
                <a:spcPts val="622"/>
              </a:spcAft>
            </a:pPr>
            <a:endParaRPr lang="en-US" sz="1200" b="1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  <a:p>
            <a:pPr>
              <a:defRPr/>
            </a:pP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37682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 do instrutor: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latin typeface="Arial" panose="020B0604020202020204" pitchFamily="34" charset="0"/>
                <a:cs typeface="Arial" panose="020B0604020202020204" pitchFamily="34" charset="0"/>
              </a:rPr>
              <a:t>Exercício: Desenvolver uma lista de linhas</a:t>
            </a:r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GB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l" rtl="0">
              <a:spcBef>
                <a:spcPts val="36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GB" b="1" i="1">
                <a:latin typeface="Arial" panose="020B0604020202020204" pitchFamily="34" charset="0"/>
                <a:cs typeface="Arial" panose="020B0604020202020204" pitchFamily="34" charset="0"/>
              </a:rPr>
              <a:t>Tempo total: 25 minutos (15 minutos para criar a lista de linhas, 10 minutos para discutir)</a:t>
            </a: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lang="en-GB" b="1" i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l" rtl="0">
              <a:spcBef>
                <a:spcPts val="36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GB" b="1" i="1">
                <a:latin typeface="Arial" panose="020B0604020202020204" pitchFamily="34" charset="0"/>
                <a:cs typeface="Arial" panose="020B0604020202020204" pitchFamily="34" charset="0"/>
              </a:rPr>
              <a:t>Siga estes passos para facilitar o exercício:</a:t>
            </a:r>
          </a:p>
          <a:p>
            <a:pPr marL="685800" lvl="1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AutoNum type="arabicPeriod"/>
            </a:pPr>
            <a:r>
              <a:rPr lang="en-GB" b="1" i="1">
                <a:latin typeface="Arial" panose="020B0604020202020204" pitchFamily="34" charset="0"/>
                <a:cs typeface="Arial" panose="020B0604020202020204" pitchFamily="34" charset="0"/>
              </a:rPr>
              <a:t>Dirija os participantes para o quadro em branco e para o registo do centro de saúde que irão utilizar para o exercício.</a:t>
            </a:r>
          </a:p>
          <a:p>
            <a:pPr marL="685800" lvl="1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AutoNum type="arabicPeriod"/>
            </a:pPr>
            <a:r>
              <a:rPr lang="en-GB" b="1" i="1">
                <a:latin typeface="Arial" panose="020B0604020202020204" pitchFamily="34" charset="0"/>
                <a:cs typeface="Arial" panose="020B0604020202020204" pitchFamily="34" charset="0"/>
              </a:rPr>
              <a:t>Peça a um participante para ler as instruções em voz alta.</a:t>
            </a:r>
          </a:p>
          <a:p>
            <a:pPr marL="685800" lvl="1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AutoNum type="arabicPeriod"/>
            </a:pPr>
            <a:r>
              <a:rPr lang="en-GB" b="1" i="1">
                <a:latin typeface="Arial" panose="020B0604020202020204" pitchFamily="34" charset="0"/>
                <a:cs typeface="Arial" panose="020B0604020202020204" pitchFamily="34" charset="0"/>
              </a:rPr>
              <a:t>Divida a turma em 3 grupos e peça a cada grupo para criar uma lista de linhas sobre uma doença diferente.</a:t>
            </a:r>
          </a:p>
          <a:p>
            <a:pPr marL="685800" lvl="1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AutoNum type="arabicPeriod"/>
            </a:pPr>
            <a:r>
              <a:rPr lang="en-GB" b="1" i="1">
                <a:latin typeface="Arial" panose="020B0604020202020204" pitchFamily="34" charset="0"/>
                <a:cs typeface="Arial" panose="020B0604020202020204" pitchFamily="34" charset="0"/>
              </a:rPr>
              <a:t>Sublinhe a dica - não é necessário utilizar todas as colunas da tabela em branco.</a:t>
            </a:r>
          </a:p>
          <a:p>
            <a:pPr marL="685800" lvl="1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AutoNum type="arabicPeriod"/>
            </a:pPr>
            <a:r>
              <a:rPr lang="en-GB" b="1" i="1">
                <a:latin typeface="Arial" panose="020B0604020202020204" pitchFamily="34" charset="0"/>
                <a:cs typeface="Arial" panose="020B0604020202020204" pitchFamily="34" charset="0"/>
              </a:rPr>
              <a:t>Peça aos participantes que trabalhem durante 10 minutos.</a:t>
            </a:r>
          </a:p>
          <a:p>
            <a:pPr marL="228600" lvl="0" indent="-1524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lang="en-GB" b="1"/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EEDCD9-FD17-4515-BD2E-02F35F097F6A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3478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GB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b="1" i="0" u="sng" dirty="0" err="1">
                <a:latin typeface="Arial" panose="020B0604020202020204" pitchFamily="34" charset="0"/>
                <a:cs typeface="Arial" panose="020B0604020202020204" pitchFamily="34" charset="0"/>
              </a:rPr>
              <a:t>Ler</a:t>
            </a:r>
            <a:r>
              <a:rPr lang="en-GB" b="1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pergunta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voz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alta.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b="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b="1" i="0" u="sng" dirty="0" err="1">
                <a:latin typeface="Arial" panose="020B0604020202020204" pitchFamily="34" charset="0"/>
                <a:cs typeface="Arial" panose="020B0604020202020204" pitchFamily="34" charset="0"/>
              </a:rPr>
              <a:t>Peça</a:t>
            </a:r>
            <a:r>
              <a:rPr lang="en-GB" b="1" i="0" u="sng" dirty="0"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r>
              <a:rPr lang="en-GB" b="0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voluntários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partilhem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suas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respostas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b="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b="1" i="0" u="sng" dirty="0" err="1">
                <a:latin typeface="Arial" panose="020B0604020202020204" pitchFamily="34" charset="0"/>
                <a:cs typeface="Arial" panose="020B0604020202020204" pitchFamily="34" charset="0"/>
              </a:rPr>
              <a:t>Permitir</a:t>
            </a:r>
            <a:r>
              <a:rPr lang="en-GB" b="1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o debate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durante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5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minutos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b="1" i="0" dirty="0">
                <a:latin typeface="Arial" panose="020B0604020202020204" pitchFamily="34" charset="0"/>
                <a:cs typeface="Arial" panose="020B0604020202020204" pitchFamily="34" charset="0"/>
              </a:rPr>
              <a:t>&lt;CLICAR&gt; 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avançar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para o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diapositivo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seguinte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com a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resposta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EA7F3-87C3-4B9C-A326-5DF204C82D7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11794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03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marR="0" lvl="0" indent="0" algn="l" rtl="0">
              <a:spcBef>
                <a:spcPts val="1030"/>
              </a:spcBef>
              <a:spcAft>
                <a:spcPts val="0"/>
              </a:spcAft>
              <a:buNone/>
            </a:pPr>
            <a:endParaRPr lang="en-GB" sz="1200" b="1" i="1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spcBef>
                <a:spcPts val="43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Solicite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algumas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respostas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por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doença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Clique no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diapositivo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para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rever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os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elementos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dados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sugeridos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para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cada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doença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 Em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geral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se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estiver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a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criar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uma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lista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linhas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para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uma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doença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específica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o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nome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da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doença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está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no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título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e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não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tem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ser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repetido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em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cada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entrada.</a:t>
            </a:r>
          </a:p>
          <a:p>
            <a:pPr marL="0" marR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lang="en-GB" sz="1200" b="1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71450" marR="0" lvl="0" indent="-171450" algn="l" rtl="0">
              <a:spcBef>
                <a:spcPts val="18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200" b="1" u="sng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Perguntar</a:t>
            </a:r>
            <a:r>
              <a:rPr lang="en-GB" sz="1200" b="1" u="sng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  <a:r>
              <a:rPr lang="en-GB" sz="1200" b="1" u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GB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Que </a:t>
            </a:r>
            <a:r>
              <a:rPr lang="en-GB" sz="1200" b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elementos</a:t>
            </a:r>
            <a:r>
              <a:rPr lang="en-GB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dados </a:t>
            </a:r>
            <a:r>
              <a:rPr lang="en-GB" sz="1200" b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escolheu</a:t>
            </a:r>
            <a:r>
              <a:rPr lang="en-GB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 Como é que </a:t>
            </a:r>
            <a:r>
              <a:rPr lang="en-GB" sz="1200" b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decidiram</a:t>
            </a:r>
            <a:r>
              <a:rPr lang="en-GB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GB" sz="1200" b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ou</a:t>
            </a:r>
            <a:r>
              <a:rPr lang="en-GB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porque</a:t>
            </a:r>
            <a:r>
              <a:rPr lang="en-GB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é que </a:t>
            </a:r>
            <a:r>
              <a:rPr lang="en-GB" sz="1200" b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escolheram</a:t>
            </a:r>
            <a:r>
              <a:rPr lang="en-GB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esses </a:t>
            </a:r>
            <a:r>
              <a:rPr lang="en-GB" sz="1200" b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elementos</a:t>
            </a:r>
            <a:r>
              <a:rPr lang="en-GB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</a:t>
            </a:r>
          </a:p>
          <a:p>
            <a:pPr marL="171450" marR="0" lvl="0" indent="-171450" algn="l" rtl="0">
              <a:spcBef>
                <a:spcPts val="18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200" b="1" u="sng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Confirmar</a:t>
            </a:r>
            <a:r>
              <a:rPr lang="en-GB" sz="1200" b="1" u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GB" sz="1200" b="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a(s) </a:t>
            </a:r>
            <a:r>
              <a:rPr lang="en-GB" sz="1200" b="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resposta</a:t>
            </a:r>
            <a:r>
              <a:rPr lang="en-GB" sz="1200" b="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(s). </a:t>
            </a:r>
            <a:r>
              <a:rPr lang="en-GB" sz="1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&lt;CLICAR&gt;</a:t>
            </a:r>
          </a:p>
          <a:p>
            <a:pPr marL="171450" marR="0" lvl="0" indent="-171450" algn="l" rtl="0">
              <a:spcBef>
                <a:spcPts val="18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1200" b="1" dirty="0">
              <a:latin typeface="Arial" panose="020B0604020202020204" pitchFamily="34" charset="0"/>
              <a:cs typeface="Arial" panose="020B0604020202020204" pitchFamily="34" charset="0"/>
              <a:sym typeface="Arial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200" b="1" u="sng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Pedir</a:t>
            </a:r>
            <a:r>
              <a:rPr lang="en-GB" sz="1200" b="1" u="none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 um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voluntário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do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grupo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que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está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a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trabalhar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na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lista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linhas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para a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malária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para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discutir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os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elementos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dados.</a:t>
            </a:r>
          </a:p>
          <a:p>
            <a:pPr marL="171450" marR="0" lvl="0" indent="-1714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200" b="1" u="sng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Confirmar</a:t>
            </a:r>
            <a:r>
              <a:rPr lang="en-GB" sz="1200" b="1" u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GB" sz="1200" b="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a(s) </a:t>
            </a:r>
            <a:r>
              <a:rPr lang="en-GB" sz="1200" b="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resposta</a:t>
            </a:r>
            <a:r>
              <a:rPr lang="en-GB" sz="1200" b="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(s). 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&lt;CLICAR&gt; </a:t>
            </a:r>
          </a:p>
          <a:p>
            <a:pPr marL="171450" marR="0" lvl="0" indent="-1714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1200" b="1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200" b="1" u="sng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Dizer</a:t>
            </a:r>
            <a:r>
              <a:rPr lang="en-GB" sz="1200" b="1" u="sng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</a:t>
            </a:r>
            <a:r>
              <a:rPr lang="en-GB" sz="1200" b="1" u="none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Aqui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está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um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exemplo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&lt;CLICAR&gt;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1200" b="1" u="sng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Peça</a:t>
            </a:r>
            <a:r>
              <a:rPr lang="en-GB" sz="1200" b="1" u="none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u="none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 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um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voluntário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do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grupo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que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está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a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trabalhar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na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lista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linhas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para a pneumonia para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discutir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os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elementos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dados.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1200" b="1" u="sng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Confirmar</a:t>
            </a:r>
            <a:r>
              <a:rPr lang="en-GB" sz="1200" b="1" u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GB" sz="1200" b="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a(s) </a:t>
            </a:r>
            <a:r>
              <a:rPr lang="en-GB" sz="1200" b="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resposta</a:t>
            </a:r>
            <a:r>
              <a:rPr lang="en-GB" sz="1200" b="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(s). 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&lt;CLICAR&gt; </a:t>
            </a: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GB" sz="1200" b="1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1200" b="1" u="sng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Dizer</a:t>
            </a:r>
            <a:r>
              <a:rPr lang="en-GB" sz="1200" b="1" u="sng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</a:t>
            </a:r>
            <a:r>
              <a:rPr lang="en-GB" sz="1200" b="1" u="none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Aqui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está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um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exemplo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.&lt;CLICAR&gt; </a:t>
            </a: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GB" sz="1200" b="1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1200" b="1" u="sng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Pedir</a:t>
            </a:r>
            <a:r>
              <a:rPr lang="en-GB" sz="1200" b="1" u="sng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 um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voluntário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do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grupo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que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está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a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trabalhar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na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lista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linhas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para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casos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antraz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para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discutir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os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elementos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dados.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sz="1200" b="1" u="sng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Confirmar</a:t>
            </a:r>
            <a:r>
              <a:rPr lang="en-GB" sz="1200" b="1" u="sng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GB" sz="1200" b="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a(s) </a:t>
            </a:r>
            <a:r>
              <a:rPr lang="en-GB" sz="1200" b="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resposta</a:t>
            </a:r>
            <a:r>
              <a:rPr lang="en-GB" sz="1200" b="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(s). 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&lt;CLICAR&gt; </a:t>
            </a: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en-GB" sz="1200" b="1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200" b="1" u="sng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Dizer</a:t>
            </a:r>
            <a:r>
              <a:rPr lang="en-GB" sz="1200" b="1" u="sng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Aqui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está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um </a:t>
            </a:r>
            <a:r>
              <a:rPr lang="en-GB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exemplo</a:t>
            </a:r>
            <a:r>
              <a:rPr lang="en-GB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</a:t>
            </a:r>
            <a:endParaRPr lang="en-GB" sz="1200" b="0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1200" b="0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200" b="1" u="sng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Perguntar</a:t>
            </a:r>
            <a:r>
              <a:rPr lang="en-GB" sz="1200" b="1" u="sng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 </a:t>
            </a:r>
            <a:r>
              <a:rPr lang="en-GB" sz="1200" b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Quantos</a:t>
            </a:r>
            <a:r>
              <a:rPr lang="en-GB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casos</a:t>
            </a:r>
            <a:r>
              <a:rPr lang="en-GB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estão</a:t>
            </a:r>
            <a:r>
              <a:rPr lang="en-GB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nas</a:t>
            </a:r>
            <a:r>
              <a:rPr lang="en-GB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vossas</a:t>
            </a:r>
            <a:r>
              <a:rPr lang="en-GB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listas</a:t>
            </a:r>
            <a:r>
              <a:rPr lang="en-GB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b="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linhas</a:t>
            </a:r>
            <a:r>
              <a:rPr lang="en-GB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</a:t>
            </a:r>
            <a:endParaRPr lang="en-GB" sz="1200" b="1" dirty="0">
              <a:solidFill>
                <a:schemeClr val="tx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Arial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GB" sz="1200" b="1" dirty="0">
              <a:solidFill>
                <a:schemeClr val="tx1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Arial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200" b="1" u="sng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Confirmar</a:t>
            </a:r>
            <a:r>
              <a:rPr lang="en-GB" sz="1200" b="1" u="sng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GB" sz="1200" b="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a(s) </a:t>
            </a:r>
            <a:r>
              <a:rPr lang="en-GB" sz="1200" b="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resposta</a:t>
            </a:r>
            <a:r>
              <a:rPr lang="en-GB" sz="1200" b="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(s). </a:t>
            </a:r>
            <a:r>
              <a:rPr lang="en-GB" sz="1200" b="1" i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Responder: </a:t>
            </a:r>
            <a:r>
              <a:rPr lang="en-GB" sz="1200" i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11 </a:t>
            </a:r>
            <a:r>
              <a:rPr lang="en-GB" sz="12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casos</a:t>
            </a:r>
            <a:r>
              <a:rPr lang="en-GB" sz="1200" i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malária</a:t>
            </a:r>
            <a:r>
              <a:rPr lang="en-GB" sz="1200" i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; 6 </a:t>
            </a:r>
            <a:r>
              <a:rPr lang="en-GB" sz="12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casos</a:t>
            </a:r>
            <a:r>
              <a:rPr lang="en-GB" sz="1200" i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pneumonia; 4 </a:t>
            </a:r>
            <a:r>
              <a:rPr lang="en-GB" sz="12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casos</a:t>
            </a:r>
            <a:r>
              <a:rPr lang="en-GB" sz="1200" i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i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carbúnculo</a:t>
            </a:r>
            <a:r>
              <a:rPr lang="en-GB" sz="1200" i="1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</a:t>
            </a:r>
            <a:endParaRPr lang="en-GB" sz="1200" i="1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en-GB" sz="1200" b="1" dirty="0">
              <a:solidFill>
                <a:srgbClr val="000000"/>
              </a:solidFill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GB" sz="1200" b="1" u="sng" dirty="0" err="1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Facilite</a:t>
            </a:r>
            <a:r>
              <a:rPr lang="en-GB" sz="1200" b="1" u="none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um debate </a:t>
            </a:r>
            <a:r>
              <a:rPr lang="en-GB" sz="1200" b="0" dirty="0" err="1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interativo</a:t>
            </a:r>
            <a:r>
              <a:rPr lang="en-GB" sz="1200" b="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colocando</a:t>
            </a:r>
            <a:r>
              <a:rPr lang="en-GB" sz="1200" b="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as </a:t>
            </a:r>
            <a:r>
              <a:rPr lang="en-GB" sz="1200" b="0" dirty="0" err="1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seguintes</a:t>
            </a:r>
            <a:r>
              <a:rPr lang="en-GB" sz="1200" b="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0" dirty="0" err="1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questões</a:t>
            </a:r>
            <a:r>
              <a:rPr lang="en-GB" sz="1200" b="0" dirty="0">
                <a:solidFill>
                  <a:srgbClr val="000000"/>
                </a:solidFill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</a:t>
            </a:r>
            <a:endParaRPr lang="en-GB" sz="1200" b="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en-GB" sz="1200" b="1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628650" marR="0" lvl="1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Em que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medida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as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variáveis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uma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lista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veterinária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são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semelhantes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ou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diferentes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das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listas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casos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humanos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Resposta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 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lista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linhas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veterinárias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pode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incluir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variáveis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como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a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raça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o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tipo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criação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(animal de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companhia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ou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produção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),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ou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ser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organizada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modo a que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cada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linha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seja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uma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exploração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versus um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que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inclua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o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tipo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animal, o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número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animais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afectados</a:t>
            </a:r>
            <a:r>
              <a:rPr lang="en-GB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etc.</a:t>
            </a:r>
            <a:endParaRPr lang="en-GB" sz="1200" b="0" i="1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Times New Roman"/>
            </a:endParaRPr>
          </a:p>
          <a:p>
            <a:pPr marL="628650" marR="0" lvl="1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GB" sz="1200" b="0" i="1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Times New Roman"/>
            </a:endParaRPr>
          </a:p>
          <a:p>
            <a:pPr marL="628650" marR="0" lvl="1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Se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estiver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a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desenvolver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uma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lista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linhas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para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uma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doença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zoonótica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que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variáveis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adicionais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seria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importante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incluir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Resposta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 </a:t>
            </a:r>
            <a:r>
              <a:rPr lang="en-GB" sz="1200" b="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exposição</a:t>
            </a:r>
            <a:r>
              <a:rPr lang="en-GB" sz="1200" b="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a </a:t>
            </a:r>
            <a:r>
              <a:rPr lang="en-GB" sz="1200" b="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animais</a:t>
            </a:r>
            <a:r>
              <a:rPr lang="en-GB" sz="1200" b="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</a:t>
            </a:r>
            <a:r>
              <a:rPr lang="en-GB" sz="1200" b="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ou</a:t>
            </a:r>
            <a:r>
              <a:rPr lang="en-GB" sz="1200" b="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seja</a:t>
            </a:r>
            <a:r>
              <a:rPr lang="en-GB" sz="1200" b="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GB" sz="1200" b="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mordedura</a:t>
            </a:r>
            <a:r>
              <a:rPr lang="en-GB" sz="1200" b="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animal, </a:t>
            </a:r>
            <a:r>
              <a:rPr lang="en-GB" sz="1200" b="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contacto</a:t>
            </a:r>
            <a:r>
              <a:rPr lang="en-GB" sz="1200" b="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com </a:t>
            </a:r>
            <a:r>
              <a:rPr lang="en-GB" sz="1200" b="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animais</a:t>
            </a:r>
            <a:r>
              <a:rPr lang="en-GB" sz="1200" b="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b="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criação</a:t>
            </a:r>
            <a:r>
              <a:rPr lang="en-GB" sz="1200" b="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etc.)</a:t>
            </a:r>
            <a:endParaRPr lang="en-GB" sz="1200" b="0" i="1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Times New Roman"/>
            </a:endParaRPr>
          </a:p>
          <a:p>
            <a:pPr marL="628650" marR="0" lvl="1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endParaRPr lang="en-GB" sz="1200" b="0" i="1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Times New Roman"/>
            </a:endParaRPr>
          </a:p>
          <a:p>
            <a:pPr marL="628650" marR="0" lvl="1" indent="-1714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Se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estiver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a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desenvolver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uma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lista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linhas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para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uma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exposição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ambiental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que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variáveis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adicionais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seria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importante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incluir</a:t>
            </a:r>
            <a:r>
              <a:rPr lang="en-GB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?  </a:t>
            </a:r>
            <a:r>
              <a:rPr lang="en-GB" sz="1200" b="1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Resposta</a:t>
            </a:r>
            <a:r>
              <a:rPr lang="en-GB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: </a:t>
            </a:r>
            <a:r>
              <a:rPr lang="en-GB" sz="1200" b="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via de </a:t>
            </a:r>
            <a:r>
              <a:rPr lang="en-GB" sz="1200" b="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exposição</a:t>
            </a:r>
            <a:r>
              <a:rPr lang="en-GB" sz="1200" b="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(</a:t>
            </a:r>
            <a:r>
              <a:rPr lang="en-GB" sz="1200" b="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ou</a:t>
            </a:r>
            <a:r>
              <a:rPr lang="en-GB" sz="1200" b="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GB" sz="1200" b="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seja</a:t>
            </a:r>
            <a:r>
              <a:rPr lang="en-GB" sz="1200" b="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GB" sz="1200" b="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ingestão</a:t>
            </a:r>
            <a:r>
              <a:rPr lang="en-GB" sz="1200" b="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GB" sz="1200" b="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contacto</a:t>
            </a:r>
            <a:r>
              <a:rPr lang="en-GB" sz="1200" b="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com a </a:t>
            </a:r>
            <a:r>
              <a:rPr lang="en-GB" sz="1200" b="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pele</a:t>
            </a:r>
            <a:r>
              <a:rPr lang="en-GB" sz="1200" b="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GB" sz="1200" b="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inalação</a:t>
            </a:r>
            <a:r>
              <a:rPr lang="en-GB" sz="1200" b="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etc.)</a:t>
            </a:r>
          </a:p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lang="en-GB" sz="1200" b="1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EEDCD9-FD17-4515-BD2E-02F35F097F6A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96059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en-US" b="1" i="0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altLang="en-US" b="1" i="0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altLang="en-US" b="1" i="0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altLang="en-US" b="1" i="0" u="sng" dirty="0" err="1">
                <a:latin typeface="Arial" panose="020B0604020202020204" pitchFamily="34" charset="0"/>
                <a:cs typeface="Arial" panose="020B0604020202020204" pitchFamily="34" charset="0"/>
              </a:rPr>
              <a:t>Peça</a:t>
            </a:r>
            <a:r>
              <a:rPr lang="en-US" altLang="en-US" b="1" i="0" u="sng" dirty="0"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r>
              <a:rPr lang="en-US" altLang="en-US" b="1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um </a:t>
            </a:r>
            <a:r>
              <a:rPr lang="en-US" alt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voluntário</a:t>
            </a:r>
            <a:r>
              <a:rPr lang="en-US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US" alt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leia</a:t>
            </a:r>
            <a:r>
              <a:rPr lang="en-US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US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voz</a:t>
            </a:r>
            <a:r>
              <a:rPr lang="en-US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alta</a:t>
            </a:r>
            <a:r>
              <a:rPr lang="en-US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 o </a:t>
            </a:r>
            <a:r>
              <a:rPr lang="en-US" alt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resumo</a:t>
            </a:r>
            <a:r>
              <a:rPr lang="en-US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 das </a:t>
            </a:r>
            <a:r>
              <a:rPr lang="en-US" altLang="en-US" i="0" dirty="0" err="1">
                <a:latin typeface="Arial" panose="020B0604020202020204" pitchFamily="34" charset="0"/>
                <a:cs typeface="Arial" panose="020B0604020202020204" pitchFamily="34" charset="0"/>
              </a:rPr>
              <a:t>balas</a:t>
            </a:r>
            <a:r>
              <a:rPr lang="en-US" altLang="en-US" i="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altLang="en-US" b="1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altLang="en-US" b="1" i="0" u="sng" dirty="0" err="1">
                <a:latin typeface="Arial" panose="020B0604020202020204" pitchFamily="34" charset="0"/>
                <a:cs typeface="Arial" panose="020B0604020202020204" pitchFamily="34" charset="0"/>
              </a:rPr>
              <a:t>Perguntar</a:t>
            </a:r>
            <a:r>
              <a:rPr lang="en-US" altLang="en-US" b="1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b="0" i="0" dirty="0">
                <a:latin typeface="Arial" panose="020B0604020202020204" pitchFamily="34" charset="0"/>
                <a:cs typeface="Arial" panose="020B0604020202020204" pitchFamily="34" charset="0"/>
              </a:rPr>
              <a:t>se </a:t>
            </a:r>
            <a:r>
              <a:rPr lang="en-US" altLang="en-US" b="0" i="0" dirty="0" err="1">
                <a:latin typeface="Arial" panose="020B0604020202020204" pitchFamily="34" charset="0"/>
                <a:cs typeface="Arial" panose="020B0604020202020204" pitchFamily="34" charset="0"/>
              </a:rPr>
              <a:t>existem</a:t>
            </a:r>
            <a:r>
              <a:rPr lang="en-US" altLang="en-US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b="0" i="0" dirty="0" err="1">
                <a:latin typeface="Arial" panose="020B0604020202020204" pitchFamily="34" charset="0"/>
                <a:cs typeface="Arial" panose="020B0604020202020204" pitchFamily="34" charset="0"/>
              </a:rPr>
              <a:t>dúvidas</a:t>
            </a:r>
            <a:r>
              <a:rPr lang="en-US" altLang="en-US" b="0" i="0" dirty="0">
                <a:latin typeface="Arial" panose="020B0604020202020204" pitchFamily="34" charset="0"/>
                <a:cs typeface="Arial" panose="020B0604020202020204" pitchFamily="34" charset="0"/>
              </a:rPr>
              <a:t> e responder se </a:t>
            </a:r>
            <a:r>
              <a:rPr lang="en-US" altLang="en-US" b="0" i="0" dirty="0" err="1">
                <a:latin typeface="Arial" panose="020B0604020202020204" pitchFamily="34" charset="0"/>
                <a:cs typeface="Arial" panose="020B0604020202020204" pitchFamily="34" charset="0"/>
              </a:rPr>
              <a:t>necessário</a:t>
            </a:r>
            <a:r>
              <a:rPr lang="en-US" altLang="en-US" b="0" i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2EEDCD9-FD17-4515-BD2E-02F35F097F6A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892525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192838" cy="3484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290" name="Google Shape;290;p16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1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Notas</a:t>
            </a:r>
            <a:r>
              <a:rPr lang="en-US" b="1" i="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do </a:t>
            </a:r>
            <a:r>
              <a:rPr lang="en-US" b="1" i="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instrutor</a:t>
            </a:r>
            <a:r>
              <a:rPr lang="en-US" b="1" i="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b="1" i="1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en-US" b="1" i="1" u="none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Discuta</a:t>
            </a:r>
            <a:r>
              <a:rPr lang="en-US" b="1" i="1" u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b="1" i="1" u="none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brevemente</a:t>
            </a:r>
            <a:r>
              <a:rPr lang="en-US" b="1" i="1" u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b="1" i="1" u="none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cada</a:t>
            </a:r>
            <a:r>
              <a:rPr lang="en-US" b="1" i="1" u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um dos </a:t>
            </a:r>
            <a:r>
              <a:rPr lang="en-US" b="1" i="1" u="none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pontos</a:t>
            </a:r>
            <a:r>
              <a:rPr lang="en-US" b="1" i="1" u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do </a:t>
            </a:r>
            <a:r>
              <a:rPr lang="en-US" b="1" i="1" u="none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resumo</a:t>
            </a:r>
            <a:r>
              <a:rPr lang="en-US" b="1" i="1" u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.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i="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b="1" i="0" u="sng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Perguntar</a:t>
            </a:r>
            <a:r>
              <a:rPr lang="en-US" b="1" i="0" u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i="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se </a:t>
            </a:r>
            <a:r>
              <a:rPr lang="en-US" i="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há</a:t>
            </a:r>
            <a:r>
              <a:rPr lang="en-US" i="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i="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alguma</a:t>
            </a:r>
            <a:r>
              <a:rPr lang="en-US" i="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i="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dúvida</a:t>
            </a:r>
            <a:r>
              <a:rPr lang="en-US" i="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.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i="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b="1" i="0" u="sng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Responder</a:t>
            </a:r>
            <a:r>
              <a:rPr lang="en-US" b="1" i="0" u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b="0" i="0" u="none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às</a:t>
            </a:r>
            <a:r>
              <a:rPr lang="en-US" b="1" i="0" u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i="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perguntas</a:t>
            </a:r>
            <a:r>
              <a:rPr lang="en-US" i="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que </a:t>
            </a:r>
            <a:r>
              <a:rPr lang="en-US" i="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forem</a:t>
            </a:r>
            <a:r>
              <a:rPr lang="en-US" i="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i="0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necessárias</a:t>
            </a:r>
            <a:r>
              <a:rPr lang="en-US" i="0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.</a:t>
            </a:r>
            <a:endParaRPr i="0" dirty="0">
              <a:latin typeface="Arial" panose="020B0604020202020204" pitchFamily="34" charset="0"/>
              <a:ea typeface="Arial"/>
              <a:cs typeface="Arial" panose="020B0604020202020204" pitchFamily="34" charset="0"/>
              <a:sym typeface="Arial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1" name="Google Shape;291;p16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42</a:t>
            </a:fld>
            <a:endParaRPr sz="12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192838" cy="3484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87" name="Google Shape;87;p2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1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i="0" u="sng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</a:t>
            </a: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1" i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voluntário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que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leia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objectivos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voz</a:t>
            </a:r>
            <a:r>
              <a:rPr lang="en-US" sz="1200" b="0" i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alta.</a:t>
            </a:r>
            <a:endParaRPr lang="en-US" sz="1200" b="0" i="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Pergunte</a:t>
            </a:r>
            <a:r>
              <a:rPr lang="en-US" sz="1200" b="1" u="none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b="0" i="0" u="none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se </a:t>
            </a:r>
            <a:r>
              <a:rPr lang="en-US" sz="1200" b="0" i="0" u="none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estes</a:t>
            </a:r>
            <a:r>
              <a:rPr lang="en-US" sz="1200" b="0" i="0" u="none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b="0" i="0" u="none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objectivos</a:t>
            </a:r>
            <a:r>
              <a:rPr lang="en-US" sz="1200" b="0" i="0" u="none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b="0" i="0" u="none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foram</a:t>
            </a:r>
            <a:r>
              <a:rPr lang="en-US" sz="1200" b="0" i="0" u="none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b="0" i="0" u="none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adequadamente</a:t>
            </a:r>
            <a:r>
              <a:rPr lang="en-US" sz="1200" b="0" i="0" u="none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b="0" i="0" u="none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abordados</a:t>
            </a:r>
            <a:r>
              <a:rPr lang="en-US" sz="1200" b="0" i="0" u="none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. </a:t>
            </a:r>
            <a:r>
              <a:rPr lang="en-US" sz="1200" b="0" i="0" u="none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Perguntar</a:t>
            </a:r>
            <a:r>
              <a:rPr lang="en-US" sz="1200" b="0" i="0" u="none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se </a:t>
            </a:r>
            <a:r>
              <a:rPr lang="en-US" sz="1200" b="0" i="0" u="none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são</a:t>
            </a:r>
            <a:r>
              <a:rPr lang="en-US" sz="1200" b="0" i="0" u="none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b="0" i="0" u="none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necessários</a:t>
            </a:r>
            <a:r>
              <a:rPr lang="en-US" sz="1200" b="0" i="0" u="none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b="0" i="0" u="none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alguns</a:t>
            </a:r>
            <a:r>
              <a:rPr lang="en-US" sz="1200" b="0" i="0" u="none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 </a:t>
            </a:r>
            <a:r>
              <a:rPr lang="en-US" sz="1200" b="0" i="0" u="none" dirty="0" err="1">
                <a:effectLst/>
                <a:latin typeface="Arial"/>
                <a:ea typeface="Times New Roman" panose="02020603050405020304" pitchFamily="18" charset="0"/>
                <a:cs typeface="Arial"/>
              </a:rPr>
              <a:t>esclarecimentos</a:t>
            </a:r>
            <a:r>
              <a:rPr lang="en-US" sz="1200" b="0" i="0" u="none" dirty="0">
                <a:effectLst/>
                <a:latin typeface="Arial"/>
                <a:ea typeface="Times New Roman" panose="02020603050405020304" pitchFamily="18" charset="0"/>
                <a:cs typeface="Arial"/>
              </a:rPr>
              <a:t>. 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0" i="0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Responder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às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e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esclarecer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se </a:t>
            </a:r>
            <a:r>
              <a:rPr lang="en-US" sz="1200" b="0" i="0" u="none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necessário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1200" b="1" i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lvl="0" indent="-171450" algn="l" rtl="0">
              <a:spcBef>
                <a:spcPts val="156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8" name="Google Shape;88;p2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43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471378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</a:pP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Explicar</a:t>
            </a:r>
            <a:r>
              <a:rPr lang="en-US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que as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definições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casos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são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muito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importantes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epidemiologia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porque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padronizam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critérios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identificação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casos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Comparar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esta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resposta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com as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respostas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dadas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pelos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participantes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discutir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reforçar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respostas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semelhantes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dadas. (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Por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exemplo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tal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como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ouvimos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o Samuel e o Daniel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mencionar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, as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definições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casos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são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utilizadas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uniformizar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critérios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identificação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casos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Apesar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não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estar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listada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aqui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, Abiola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também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estava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correta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quando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i="1" dirty="0" err="1">
                <a:latin typeface="Arial" panose="020B0604020202020204" pitchFamily="34" charset="0"/>
                <a:cs typeface="Arial" panose="020B0604020202020204" pitchFamily="34" charset="0"/>
              </a:rPr>
              <a:t>afirmou</a:t>
            </a:r>
            <a:r>
              <a:rPr lang="en-GB" i="1" dirty="0">
                <a:latin typeface="Arial" panose="020B0604020202020204" pitchFamily="34" charset="0"/>
                <a:cs typeface="Arial" panose="020B0604020202020204" pitchFamily="34" charset="0"/>
              </a:rPr>
              <a:t>: ....)</a:t>
            </a: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EA7F3-87C3-4B9C-A326-5DF204C82D7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895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192838" cy="3484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4" name="Google Shape;94;p3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1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Notas</a:t>
            </a:r>
            <a:r>
              <a:rPr lang="en-US" sz="1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do </a:t>
            </a:r>
            <a:r>
              <a:rPr lang="en-US" sz="1200" b="1" dirty="0" err="1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instrutor</a:t>
            </a:r>
            <a:r>
              <a:rPr lang="en-US" sz="1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:</a:t>
            </a:r>
            <a:endParaRPr lang="en-US" sz="1200" b="0" u="none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b="0" u="none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Uma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definição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é um conjunto de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critérios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uniformemente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aplicados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para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decidir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se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deve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classificar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uma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pessoa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ou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animal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como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tendo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uma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determinada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doença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lesão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síndroma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ou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outra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condição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relacionada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com a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saúde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As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definições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utilizadas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em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medicina</a:t>
            </a:r>
            <a:r>
              <a:rPr lang="en-US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clínica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US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vigilância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US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investigação</a:t>
            </a:r>
            <a:r>
              <a:rPr lang="en-US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surtos</a:t>
            </a:r>
            <a:r>
              <a:rPr lang="en-US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 </a:t>
            </a:r>
            <a:r>
              <a:rPr lang="en-US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estudos</a:t>
            </a:r>
            <a:r>
              <a:rPr lang="en-US" sz="1200" b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b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epidemiológicos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</a:t>
            </a:r>
            <a:endParaRPr lang="en-US" sz="1200" b="0" u="none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0" u="none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Observação</a:t>
            </a:r>
            <a:r>
              <a:rPr lang="en-US" sz="12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mesma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doença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pode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ter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definições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ligeiramente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diferentes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para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cada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uma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destas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aplicações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(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Por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exemplo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um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médico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pode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tratar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alguém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com base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na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suspeita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clínica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um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diagnóstico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mas a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definição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vigilância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pode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exigir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confirmação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laboratorial. Uma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definição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surto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pode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ser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restrita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apenas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aos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casos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que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ocorrem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numa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determinada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comunidade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ou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numa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quinta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específica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durante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um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período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tempo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limitado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ao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i="1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surto</a:t>
            </a:r>
            <a:r>
              <a:rPr lang="en-US" sz="120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).</a:t>
            </a:r>
            <a:endParaRPr lang="en-US" sz="1200" b="0" i="1" u="none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0" i="1" u="none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Esta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semana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vamos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concentrar-nos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sobretudo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nas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definições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vigilância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 Durante o Workshop 2,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iremos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abordar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as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definições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casos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para a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investigação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surtos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.</a:t>
            </a:r>
            <a:endParaRPr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5" name="Google Shape;95;p3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409575" y="698500"/>
            <a:ext cx="6192838" cy="3484563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01" name="Google Shape;101;p4:notes"/>
          <p:cNvSpPr txBox="1">
            <a:spLocks noGrp="1"/>
          </p:cNvSpPr>
          <p:nvPr>
            <p:ph type="body" idx="1"/>
          </p:nvPr>
        </p:nvSpPr>
        <p:spPr>
          <a:xfrm>
            <a:off x="701675" y="4416425"/>
            <a:ext cx="5607050" cy="41814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150" tIns="46575" rIns="93150" bIns="46575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Notas do instrutor:</a:t>
            </a:r>
            <a:endParaRPr lang="en-US" sz="1200" b="0" u="none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b="0" u="none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Arial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Esta é uma definição típica de caso de vigilância da Organização Mundial de Saúde.</a:t>
            </a:r>
            <a:endParaRPr lang="en-US" sz="1200" b="0" u="none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en-US" sz="1200" b="0" u="none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Perguntar:</a:t>
            </a:r>
            <a:r>
              <a:rPr lang="en-US" sz="1200" b="1" u="none" dirty="0">
                <a:latin typeface="Arial" panose="020B0604020202020204" pitchFamily="34" charset="0"/>
                <a:ea typeface="Arial"/>
                <a:cs typeface="Arial" panose="020B0604020202020204" pitchFamily="34" charset="0"/>
                <a:sym typeface="Arial"/>
              </a:rPr>
              <a:t> </a:t>
            </a:r>
            <a:r>
              <a:rPr lang="en-US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O que é que notam nesta definição de caso?</a:t>
            </a:r>
            <a:endParaRPr lang="en-US" sz="1200" b="1" i="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Arial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1" u="sng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Confirmar</a:t>
            </a:r>
            <a:r>
              <a:rPr lang="en-US" sz="1200" b="1" u="non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a(s) resposta(s). </a:t>
            </a:r>
            <a:r>
              <a:rPr lang="en-US" sz="1200" b="1" i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As respostas possíveis incluem:</a:t>
            </a:r>
            <a:endParaRPr sz="1200" b="1" i="0" dirty="0">
              <a:latin typeface="Arial" panose="020B0604020202020204" pitchFamily="34" charset="0"/>
              <a:ea typeface="Times New Roman"/>
              <a:cs typeface="Arial" panose="020B0604020202020204" pitchFamily="34" charset="0"/>
              <a:sym typeface="Times New Roman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 panose="02070309020205020404" pitchFamily="49" charset="0"/>
              <a:buChar char="o"/>
            </a:pPr>
            <a:r>
              <a:rPr lang="en-US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Dois níveis - suspeito e confirmado</a:t>
            </a:r>
            <a:endParaRPr sz="1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 panose="02070309020205020404" pitchFamily="49" charset="0"/>
              <a:buChar char="o"/>
            </a:pPr>
            <a:r>
              <a:rPr lang="en-US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 definição de caso suspeito baseia-se nas caraterísticas clínicas (</a:t>
            </a:r>
            <a:r>
              <a:rPr lang="en-US" sz="1200" b="0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desidratação, diarreia</a:t>
            </a:r>
            <a:r>
              <a:rPr lang="en-US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), mais um limite de idade</a:t>
            </a:r>
            <a:endParaRPr sz="1200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42950" marR="0" lvl="1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urier New" panose="02070309020205020404" pitchFamily="49" charset="0"/>
              <a:buChar char="o"/>
            </a:pPr>
            <a:r>
              <a:rPr lang="en-US" sz="1200" b="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A definição de caso confirmado requer confirmação laboratorial</a:t>
            </a: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ingdings" panose="05000000000000000000" pitchFamily="2" charset="2"/>
              <a:buChar char="§"/>
            </a:pPr>
            <a:endParaRPr lang="en-US" sz="1200" b="1" u="sng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ingdings" panose="05000000000000000000" pitchFamily="2" charset="2"/>
              <a:buChar char="§"/>
            </a:pP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Neste exemplo, o termo "caso" refere-se a uma pessoa ou a um paciente, mas o mesmo termo pode ser utilizado para animais em definições de casos de doenças animais. Em contrapartida, no CDC dos EUA, um caso refere-se à doença de uma pessoa. Assim, o CDC poderia reformular esta definição de caso como "desidratação grave ou morte por diarreia aquosa aguda num paciente</a:t>
            </a:r>
            <a:r>
              <a:rPr lang="en-US" sz="120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≥ </a:t>
            </a:r>
            <a:r>
              <a:rPr lang="en-US" sz="1200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5 anos de idade".</a:t>
            </a:r>
            <a:r>
              <a:rPr lang="en-US" sz="1200" dirty="0"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Times New Roman"/>
              </a:rPr>
              <a:t>   </a:t>
            </a: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ingdings" panose="05000000000000000000" pitchFamily="2" charset="2"/>
              <a:buChar char="§"/>
            </a:pPr>
            <a:endParaRPr lang="en-US" sz="1200" b="1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Times New Roman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Wingdings" panose="05000000000000000000" pitchFamily="2" charset="2"/>
              <a:buChar char="v"/>
            </a:pPr>
            <a:r>
              <a:rPr lang="en-US" sz="1200" b="1" i="1" dirty="0">
                <a:latin typeface="Arial" panose="020B0604020202020204" pitchFamily="34" charset="0"/>
                <a:ea typeface="Times New Roman"/>
                <a:cs typeface="Arial" panose="020B0604020202020204" pitchFamily="34" charset="0"/>
                <a:sym typeface="Times New Roman"/>
              </a:rPr>
              <a:t>Note-se que esta definição de caso é apenas para efeitos de vigilância e não para cuidados clínicos. Obviamente, a cólera ocorre em crianças com menos de 5 anos de idade, e as crianças com menos de 5 anos de idade com diarreia aquosa aguda devem ser tratadas.  No entanto, de acordo com a OMS, a inclusão de todos os casos de diarreia aquosa aguda no grupo etário dos 2-4 anos na notificação da cólera reduz grandemente a especificidade da notificação (muitas destas crianças têm diarreia aquosa aguda por outras causas).</a:t>
            </a:r>
            <a:endParaRPr sz="1200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02" name="Google Shape;102;p4:notes"/>
          <p:cNvSpPr txBox="1">
            <a:spLocks noGrp="1"/>
          </p:cNvSpPr>
          <p:nvPr>
            <p:ph type="sldNum" idx="12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 err="1">
                <a:latin typeface="Arial" panose="020B0604020202020204" pitchFamily="34" charset="0"/>
                <a:cs typeface="Arial" panose="020B0604020202020204" pitchFamily="34" charset="0"/>
              </a:rPr>
              <a:t>Notas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GB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endParaRPr lang="en-GB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b="1" i="0" u="sng" dirty="0" err="1">
                <a:latin typeface="Arial" panose="020B0604020202020204" pitchFamily="34" charset="0"/>
                <a:cs typeface="Arial" panose="020B0604020202020204" pitchFamily="34" charset="0"/>
              </a:rPr>
              <a:t>Ler</a:t>
            </a:r>
            <a:r>
              <a:rPr lang="en-GB" b="1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pergunta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em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voz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alta.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b="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GB" b="1" i="0" u="sng" dirty="0" err="1">
                <a:latin typeface="Arial" panose="020B0604020202020204" pitchFamily="34" charset="0"/>
                <a:cs typeface="Arial" panose="020B0604020202020204" pitchFamily="34" charset="0"/>
              </a:rPr>
              <a:t>Peça</a:t>
            </a:r>
            <a:r>
              <a:rPr lang="en-GB" b="1" i="0" u="sng" dirty="0">
                <a:latin typeface="Arial" panose="020B0604020202020204" pitchFamily="34" charset="0"/>
                <a:cs typeface="Arial" panose="020B0604020202020204" pitchFamily="34" charset="0"/>
              </a:rPr>
              <a:t> a</a:t>
            </a:r>
            <a:r>
              <a:rPr lang="en-GB" b="1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voluntários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que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partilhem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suas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ideias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GB" b="0" i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GB" b="1" i="0" u="sng" dirty="0" err="1">
                <a:latin typeface="Arial" panose="020B0604020202020204" pitchFamily="34" charset="0"/>
                <a:cs typeface="Arial" panose="020B0604020202020204" pitchFamily="34" charset="0"/>
              </a:rPr>
              <a:t>Permitir</a:t>
            </a:r>
            <a:r>
              <a:rPr lang="en-GB" b="1" i="0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o debate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durante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5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minutos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i="0" dirty="0">
                <a:latin typeface="Arial" panose="020B0604020202020204" pitchFamily="34" charset="0"/>
                <a:cs typeface="Arial" panose="020B0604020202020204" pitchFamily="34" charset="0"/>
              </a:rPr>
              <a:t>&lt;CLICAR&gt; 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para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avançar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para o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diapositivo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seguinte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 com a </a:t>
            </a:r>
            <a:r>
              <a:rPr lang="en-GB" b="0" i="0" dirty="0" err="1">
                <a:latin typeface="Arial" panose="020B0604020202020204" pitchFamily="34" charset="0"/>
                <a:cs typeface="Arial" panose="020B0604020202020204" pitchFamily="34" charset="0"/>
              </a:rPr>
              <a:t>resposta</a:t>
            </a:r>
            <a:r>
              <a:rPr lang="en-GB" b="0" i="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EA7F3-87C3-4B9C-A326-5DF204C82D7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89021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9575" y="698500"/>
            <a:ext cx="6192838" cy="34845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</a:pP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Notas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do </a:t>
            </a:r>
            <a:r>
              <a:rPr lang="en-US" sz="1200" b="1" dirty="0" err="1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instrutor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>
              <a:lnSpc>
                <a:spcPct val="115000"/>
              </a:lnSpc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en-GB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Explicar</a:t>
            </a:r>
            <a:r>
              <a:rPr lang="en-GB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que o principal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objetivo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das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definições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casos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vigilância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é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orientar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notificação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um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caso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não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marL="171450" indent="-171450">
              <a:lnSpc>
                <a:spcPct val="115000"/>
              </a:lnSpc>
              <a:buFont typeface="Wingdings" panose="05000000000000000000" pitchFamily="2" charset="2"/>
              <a:buChar char="§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en-US" sz="1200" b="1" u="sng" dirty="0" err="1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</a:t>
            </a:r>
            <a:r>
              <a:rPr lang="en-US" sz="12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  <a:r>
              <a:rPr lang="en-US" sz="1200" b="1" u="non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Como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já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foi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referido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as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definições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casos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vigilância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diferem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muitas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vezes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das que um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prestador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cuidados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saúde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utilizaria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para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decidir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se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deve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tratar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um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doente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 Para a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vigilância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dentro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um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país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cada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distrito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deve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utilizar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definições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de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caso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determinadas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pelo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Ministério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da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Saúde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, da Agricultura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ou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Ambiente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EA7F3-87C3-4B9C-A326-5DF204C82D7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6623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1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Layouts/_rels/slideLayout1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3.png"/><Relationship Id="rId7" Type="http://schemas.openxmlformats.org/officeDocument/2006/relationships/diagramColors" Target="../diagrams/colors2.xml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4.png"/><Relationship Id="rId2" Type="http://schemas.openxmlformats.org/officeDocument/2006/relationships/diagramData" Target="../diagrams/data4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26F47D77-FD51-B78E-9697-A18E25F06BD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 dirty="0"/>
              <a:t>Workshop #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7D22B602-52E4-D036-0446-3B946A8D8CC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6D4176-B6D4-41B7-48C2-0936CA83333B}"/>
              </a:ext>
            </a:extLst>
          </p:cNvPr>
          <p:cNvSpPr txBox="1"/>
          <p:nvPr/>
        </p:nvSpPr>
        <p:spPr>
          <a:xfrm>
            <a:off x="520953" y="3105834"/>
            <a:ext cx="6451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 dirty="0">
                <a:solidFill>
                  <a:srgbClr val="109648"/>
                </a:solidFill>
                <a:latin typeface="Franklin Gothic Medium" panose="020B0603020102020204" pitchFamily="34" charset="0"/>
              </a:rPr>
              <a:t>Using a One Health Approach</a:t>
            </a: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2D8E6C-6D51-4729-C637-F427A7A2C3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327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Objectives Icon">
            <a:extLst>
              <a:ext uri="{FF2B5EF4-FFF2-40B4-BE49-F238E27FC236}">
                <a16:creationId xmlns:a16="http://schemas.microsoft.com/office/drawing/2014/main" id="{9147A5A8-D92D-B4E5-3D7F-A0589E45F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0" y="146159"/>
            <a:ext cx="939679" cy="89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033EF92-E4D5-4276-7551-AF1D3EC82CA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b="1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At the end of this lesson, you will be able to: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Level 0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B58EC7-7629-12D9-5DBF-658FA277F82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7191D-AC48-87D0-3F3C-093BBAE15283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Learning Objectives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7A0136-1B03-6099-5C05-5070F172209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51EB89-001E-3414-9EB4-98FE341421D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EB989F-1171-345A-294E-8AB6BC87E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02206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bjectives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Objectives Icon">
            <a:extLst>
              <a:ext uri="{FF2B5EF4-FFF2-40B4-BE49-F238E27FC236}">
                <a16:creationId xmlns:a16="http://schemas.microsoft.com/office/drawing/2014/main" id="{9147A5A8-D92D-B4E5-3D7F-A0589E45F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0" y="146159"/>
            <a:ext cx="939679" cy="89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033EF92-E4D5-4276-7551-AF1D3EC82CA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b="1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At the end of this lesson, you will be able to: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Level 0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/>
            <a:endParaRPr lang="en-US"/>
          </a:p>
          <a:p>
            <a:pPr lvl="0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B58EC7-7629-12D9-5DBF-658FA277F82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7191D-AC48-87D0-3F3C-093BBAE15283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Objetivos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 de 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aprendizagem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7A0136-1B03-6099-5C05-5070F172209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51EB89-001E-3414-9EB4-98FE341421D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EB989F-1171-345A-294E-8AB6BC87E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4812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veillance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4E0B380-D1A2-CAC7-1336-0F66821A755B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Public Health Surveillance Cycle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E58719-FE18-0CDF-A0D4-9454D66D905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666BCF-E3C3-DC5C-2E21-E09A6F284ED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872132-9FA7-1ADF-009C-44307E893E5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5D55F9-E597-D539-E999-29BBB1119D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graphicFrame>
        <p:nvGraphicFramePr>
          <p:cNvPr id="3" name="Diagram 22">
            <a:extLst>
              <a:ext uri="{FF2B5EF4-FFF2-40B4-BE49-F238E27FC236}">
                <a16:creationId xmlns:a16="http://schemas.microsoft.com/office/drawing/2014/main" id="{18C23754-8C2F-D9D9-0C6F-D94CC4102BCC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654841253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1950274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urveillance Cycle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4E0B380-D1A2-CAC7-1336-0F66821A755B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Vigilância em Saúde Pública</a:t>
            </a:r>
            <a:endParaRPr lang="en-US" sz="44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1E58719-FE18-0CDF-A0D4-9454D66D905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666BCF-E3C3-DC5C-2E21-E09A6F284ED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872132-9FA7-1ADF-009C-44307E893E5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5D55F9-E597-D539-E999-29BBB1119D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graphicFrame>
        <p:nvGraphicFramePr>
          <p:cNvPr id="3" name="Diagram 22">
            <a:extLst>
              <a:ext uri="{FF2B5EF4-FFF2-40B4-BE49-F238E27FC236}">
                <a16:creationId xmlns:a16="http://schemas.microsoft.com/office/drawing/2014/main" id="{0F2A9646-11D3-E1C1-94D4-6B77F4410BC0}"/>
              </a:ext>
            </a:extLst>
          </p:cNvPr>
          <p:cNvGraphicFramePr/>
          <p:nvPr userDrawn="1">
            <p:extLst>
              <p:ext uri="{D42A27DB-BD31-4B8C-83A1-F6EECF244321}">
                <p14:modId xmlns:p14="http://schemas.microsoft.com/office/powerpoint/2010/main" val="1654841253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7605229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veillance Cycle + Moni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4E0B380-D1A2-CAC7-1336-0F66821A755B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Vigilância em Saúde Pública</a:t>
            </a:r>
            <a:endParaRPr lang="en-U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E23D2ABF-728A-467C-6FA1-7BB015B17884}"/>
              </a:ext>
            </a:extLst>
          </p:cNvPr>
          <p:cNvSpPr/>
          <p:nvPr/>
        </p:nvSpPr>
        <p:spPr>
          <a:xfrm>
            <a:off x="3057525" y="1857375"/>
            <a:ext cx="6486525" cy="41005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4A6CDBD-A351-C226-D96D-556605FFF6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515881555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578A98A-64E7-0FDF-A653-4F41FAA35420}"/>
              </a:ext>
            </a:extLst>
          </p:cNvPr>
          <p:cNvSpPr txBox="1"/>
          <p:nvPr/>
        </p:nvSpPr>
        <p:spPr>
          <a:xfrm>
            <a:off x="3914774" y="3353633"/>
            <a:ext cx="47720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943B"/>
                </a:solidFill>
                <a:latin typeface="+mn-lt"/>
              </a:rPr>
              <a:t>MONITOR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A95945-1B4F-18A0-3591-216AE73B49D2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1FA2A8-4F58-8C97-B6A6-7AD9C4742C1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18A9FF-D000-A272-6125-FC21A3FDE535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F95D9B-CFED-7F08-7896-E2D9DAE99B8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6EB75A09-2701-A1CA-F2C2-3660D22D36C0}"/>
              </a:ext>
            </a:extLst>
          </p:cNvPr>
          <p:cNvSpPr/>
          <p:nvPr/>
        </p:nvSpPr>
        <p:spPr>
          <a:xfrm>
            <a:off x="3057525" y="1857375"/>
            <a:ext cx="6486525" cy="41005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A39B04-C9F3-5CF2-1CE4-C249F5B333AC}"/>
              </a:ext>
            </a:extLst>
          </p:cNvPr>
          <p:cNvSpPr txBox="1"/>
          <p:nvPr/>
        </p:nvSpPr>
        <p:spPr>
          <a:xfrm>
            <a:off x="3587561" y="3390325"/>
            <a:ext cx="542645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943B"/>
                </a:solidFill>
                <a:latin typeface="+mn-lt"/>
              </a:rPr>
              <a:t>MONITORAR</a:t>
            </a:r>
          </a:p>
        </p:txBody>
      </p:sp>
    </p:spTree>
    <p:extLst>
      <p:ext uri="{BB962C8B-B14F-4D97-AF65-F5344CB8AC3E}">
        <p14:creationId xmlns:p14="http://schemas.microsoft.com/office/powerpoint/2010/main" val="2823370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urveillance Cycle + Monitor 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4E0B380-D1A2-CAC7-1336-0F66821A755B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Vigilância em Saúde Pública</a:t>
            </a:r>
            <a:endParaRPr lang="en-U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E23D2ABF-728A-467C-6FA1-7BB015B17884}"/>
              </a:ext>
            </a:extLst>
          </p:cNvPr>
          <p:cNvSpPr/>
          <p:nvPr/>
        </p:nvSpPr>
        <p:spPr>
          <a:xfrm>
            <a:off x="3057525" y="1857375"/>
            <a:ext cx="6486525" cy="41005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4A6CDBD-A351-C226-D96D-556605FFF6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66523561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578A98A-64E7-0FDF-A653-4F41FAA35420}"/>
              </a:ext>
            </a:extLst>
          </p:cNvPr>
          <p:cNvSpPr txBox="1"/>
          <p:nvPr/>
        </p:nvSpPr>
        <p:spPr>
          <a:xfrm>
            <a:off x="3557587" y="3353633"/>
            <a:ext cx="54864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943B"/>
                </a:solidFill>
                <a:latin typeface="+mn-lt"/>
              </a:rPr>
              <a:t>MONITORAR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A95945-1B4F-18A0-3591-216AE73B49D2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1FA2A8-4F58-8C97-B6A6-7AD9C4742C1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18A9FF-D000-A272-6125-FC21A3FDE535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F95D9B-CFED-7F08-7896-E2D9DAE99B8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938616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covery_Dialo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Discovery Dialogue ">
            <a:extLst>
              <a:ext uri="{FF2B5EF4-FFF2-40B4-BE49-F238E27FC236}">
                <a16:creationId xmlns:a16="http://schemas.microsoft.com/office/drawing/2014/main" id="{CDFA0117-4129-C330-FEBE-24C8668D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1" y="146159"/>
            <a:ext cx="939678" cy="93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4AE688D-D5E1-F6F4-EACC-630908F1B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E3BCCD1-CBDB-B768-424C-657C820675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310963-AC01-4579-B570-C8CE6E846F94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5FD2873-8152-A97C-05E1-5BAA30214544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6F905B-FA46-9E15-5E84-F20DBC57262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3489529-E55F-B5D2-2D02-64FE512A5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6599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covery_Dialo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Discovery Dialogue ">
            <a:extLst>
              <a:ext uri="{FF2B5EF4-FFF2-40B4-BE49-F238E27FC236}">
                <a16:creationId xmlns:a16="http://schemas.microsoft.com/office/drawing/2014/main" id="{CDFA0117-4129-C330-FEBE-24C8668D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1" y="146159"/>
            <a:ext cx="939678" cy="93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4AE688D-D5E1-F6F4-EACC-630908F1B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solidFill>
            <a:srgbClr val="E7C2F6"/>
          </a:solidFill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E3BCCD1-CBDB-B768-424C-657C820675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73DDE5-43DB-6819-60A1-F3D03D0BB97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E91E8D-034D-93A4-BF8D-2AE79CF3689C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21F133-A657-4C3A-8C25-6EE6CF8F812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95A6E8D-7399-87ED-5775-F6B9EABC71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269409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5FD15B-5221-B042-3376-0C208EFC76B2}"/>
              </a:ext>
            </a:extLst>
          </p:cNvPr>
          <p:cNvSpPr txBox="1"/>
          <p:nvPr/>
        </p:nvSpPr>
        <p:spPr>
          <a:xfrm>
            <a:off x="1007013" y="2951946"/>
            <a:ext cx="10177974" cy="954107"/>
          </a:xfrm>
          <a:prstGeom prst="rect">
            <a:avLst/>
          </a:prstGeom>
          <a:noFill/>
          <a:ln w="38100">
            <a:solidFill>
              <a:srgbClr val="0014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800" dirty="0"/>
              <a:t>Para completar o exercício, consulte o seu Caderno de Exercícios do Participante.</a:t>
            </a:r>
            <a:endParaRPr lang="en-US" sz="2800" strike="sngStrik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FBA9CF-C98F-1F1B-D8B6-CBADD58EF832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6D6A8C-B61F-6D09-4254-7FF12FB98C6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BC1284-77BC-F5D6-B3D6-86D806320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2944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Activity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5FD15B-5221-B042-3376-0C208EFC76B2}"/>
              </a:ext>
            </a:extLst>
          </p:cNvPr>
          <p:cNvSpPr txBox="1"/>
          <p:nvPr/>
        </p:nvSpPr>
        <p:spPr>
          <a:xfrm>
            <a:off x="1007013" y="2951946"/>
            <a:ext cx="10177974" cy="954107"/>
          </a:xfrm>
          <a:prstGeom prst="rect">
            <a:avLst/>
          </a:prstGeom>
          <a:noFill/>
          <a:ln w="38100">
            <a:solidFill>
              <a:srgbClr val="0014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800" dirty="0"/>
              <a:t>Para completar o exercício, consulte o seu Caderno de Exercícios do Participante.</a:t>
            </a:r>
            <a:endParaRPr lang="en-US" sz="2800" strike="sngStrik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FBA9CF-C98F-1F1B-D8B6-CBADD58EF832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6D6A8C-B61F-6D09-4254-7FF12FB98C6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BC1284-77BC-F5D6-B3D6-86D806320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9504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8E0E470-0C04-CD4C-666A-67502DF04E7C}"/>
              </a:ext>
            </a:extLst>
          </p:cNvPr>
          <p:cNvSpPr txBox="1"/>
          <p:nvPr/>
        </p:nvSpPr>
        <p:spPr>
          <a:xfrm>
            <a:off x="518160" y="3851013"/>
            <a:ext cx="6451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 dirty="0">
                <a:solidFill>
                  <a:srgbClr val="109648"/>
                </a:solidFill>
                <a:latin typeface="Franklin Gothic Medium" panose="020B0603020102020204" pitchFamily="34" charset="0"/>
              </a:rPr>
              <a:t>Using a One Health Approach</a:t>
            </a: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A4CD0BD-F2A5-9DCC-DF01-52B7349057C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 dirty="0"/>
              <a:t>Workshop #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29E049-DE89-B63F-B8F6-6A84D5392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8725D3-C7D0-0F7C-BF19-27163F73E38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40881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B813282-141B-B4DD-80BD-8C256489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noFill/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FC30EE-4E25-6C7E-8377-6A46BC2365C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2FF57C-9C69-54AF-F8B2-BEBC7258011D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E2D5C3-86B4-2021-98BF-0CEE5CDD82E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9D48D4-75C8-59B7-3925-F10675A6BA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2330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_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B813282-141B-B4DD-80BD-8C256489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FC30EE-4E25-6C7E-8377-6A46BC2365C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04CD4AB-5899-EC47-36C7-6280531A5123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63DF97-FB46-826E-889B-427B7A0F5A7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DDACD0-D5A9-DCEA-75C8-7066B6E38E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E9834B5-818F-F05F-FBF3-CADE7564DE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3CBAFE-DDCC-E5CF-B621-B47969F1FFAE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4867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Heal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pic>
        <p:nvPicPr>
          <p:cNvPr id="8" name="Picture 7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56497B94-BA8A-615F-A310-69C10004D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2404" y="128052"/>
            <a:ext cx="1223563" cy="122356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3726634-4910-673A-DA30-7686280E4599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7D0720C-6B77-83E2-40D2-CB855EA83DBC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530E1F-7EF0-EEAA-1E8F-7973FCEE4A4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001A98-CD2F-BF37-8BDB-E6F388E6DE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8575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CF023CA-73B6-B91A-F8EC-8CF0CB10C79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243F1E9-ADA9-6E2A-AB31-594A70AC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111021-4F1D-405C-4F10-B31870C589B9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AE977D-16C7-AAB2-4AEB-EB1089E4B5D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28FD81-DF63-DFE0-3655-40CF22A2E4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75064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770386-F95F-461A-72F1-871066C9B939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D9761C-B841-0BFC-50E3-32FA1F43FA79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C4FA01-299B-BC8D-9C36-8E7D368F779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409412-CFCD-F3FF-71D8-427A4908D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55044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19B4A-B8B6-989A-D46E-007108FA7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8239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267ED3-C392-EC61-3599-169B8475B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73345"/>
            <a:ext cx="5157787" cy="5217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EC667D-414C-9FC8-B69F-22627A5DD04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2111433"/>
            <a:ext cx="5157787" cy="40316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buClr>
                <a:srgbClr val="109648"/>
              </a:buClr>
              <a:defRPr/>
            </a:lvl4pPr>
            <a:lvl5pPr marL="20574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  <a:p>
            <a:pPr lvl="5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65D03D-24B7-A316-A2BC-01AE2BD269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473345"/>
            <a:ext cx="5183188" cy="5217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01F6D531-FBC4-462D-E18C-EAD2B50B49F2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170612" y="2111433"/>
            <a:ext cx="5157787" cy="40316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buClr>
                <a:srgbClr val="109648"/>
              </a:buClr>
              <a:defRPr/>
            </a:lvl4pPr>
            <a:lvl5pPr marL="20574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  <a:p>
            <a:pPr lvl="5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F10DB2-E88B-7B35-F4F7-EBA7E7D5FB6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EFBFF7-FE76-582A-10D0-3700E8E83E71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10DA3A-09FB-5DC5-032F-1B5BB3F8FAA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D36ABF-CD83-3C0F-E472-5FE0F4038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972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eren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 sz="2400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0"/>
            <a:r>
              <a:rPr lang="en-US" dirty="0"/>
              <a:t>Level 0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1B2EC1A-26AC-AC4C-556E-39528BD4A073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5E78E6E-72AF-13CB-576C-7501F4F9058D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2B32D3-D914-C12F-4126-229E831D19B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6EE439-A0E7-D2FF-0910-46428FDA8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2403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C36BF7-72A3-3A95-B253-F12F366439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F2B2425-CC4B-4B0A-9214-7DBB8147EDC5}" type="datetimeFigureOut">
              <a:rPr lang="en-US" smtClean="0"/>
              <a:t>1/25/2026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37483-9282-4A70-F92D-1D1CFFE29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FB5E6D-5BAD-CC9B-69C9-9CBB45045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18C457A-B995-4971-AEF6-9A41F3A60A83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833508-4B97-19F9-5654-F86BA0A7271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096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0A74EA-FF24-D258-AA73-6CB93340F63C}"/>
              </a:ext>
            </a:extLst>
          </p:cNvPr>
          <p:cNvSpPr/>
          <p:nvPr/>
        </p:nvSpPr>
        <p:spPr>
          <a:xfrm>
            <a:off x="9540691" y="6196031"/>
            <a:ext cx="2651760" cy="7315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317499-96E7-3335-CB25-D67CC5E5DC0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26A8E7-12C8-E575-B4A7-1418AB17ED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09500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563C3A-6C07-DF13-2F88-3EB1DF7784C8}"/>
              </a:ext>
            </a:extLst>
          </p:cNvPr>
          <p:cNvSpPr/>
          <p:nvPr/>
        </p:nvSpPr>
        <p:spPr>
          <a:xfrm>
            <a:off x="0" y="0"/>
            <a:ext cx="12192000" cy="6356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01D2E6-8E45-127C-9D69-66B4258EC3A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4BC32A3-A65C-DA8F-ABD4-BC975F9F471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8FBEA7-8B93-2797-9DE5-88EBDE4EFA4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181AE0-03F4-F621-D748-0E02EE1D9A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36678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 1 w/ Referenc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84F70607-85CE-FE58-E529-70AA7F84ED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0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 dirty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855250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 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8E0E470-0C04-CD4C-666A-67502DF04E7C}"/>
              </a:ext>
            </a:extLst>
          </p:cNvPr>
          <p:cNvSpPr txBox="1"/>
          <p:nvPr/>
        </p:nvSpPr>
        <p:spPr>
          <a:xfrm>
            <a:off x="518160" y="3738242"/>
            <a:ext cx="644790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i="1" dirty="0">
                <a:solidFill>
                  <a:srgbClr val="109648"/>
                </a:solidFill>
                <a:latin typeface="+mj-lt"/>
              </a:rPr>
              <a:t>Abordagem Uma Só Saúde</a:t>
            </a:r>
            <a:endParaRPr lang="pt-BR" sz="3600" dirty="0">
              <a:solidFill>
                <a:srgbClr val="109648"/>
              </a:solidFill>
              <a:latin typeface="+mj-lt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A4CD0BD-F2A5-9DCC-DF01-52B7349057C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 dirty="0"/>
              <a:t>Workshop #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29E049-DE89-B63F-B8F6-6A84D5392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8725D3-C7D0-0F7C-BF19-27163F73E38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1288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791BF66-13A8-BA66-0F31-11493DE6241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379875-F34E-21B4-68FF-D7403B38C77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</p:spTree>
    <p:extLst>
      <p:ext uri="{BB962C8B-B14F-4D97-AF65-F5344CB8AC3E}">
        <p14:creationId xmlns:p14="http://schemas.microsoft.com/office/powerpoint/2010/main" val="61579361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058">
            <a:extLst>
              <a:ext uri="{FF2B5EF4-FFF2-40B4-BE49-F238E27FC236}">
                <a16:creationId xmlns:a16="http://schemas.microsoft.com/office/drawing/2014/main" id="{499F851C-918C-4518-895F-A2F98D82719E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400800"/>
            <a:ext cx="508000" cy="3048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urier New" panose="02070309020205020404" pitchFamily="49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3400988D-8E1D-4F66-944E-3D8ADB51646D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 Box 2070">
            <a:extLst>
              <a:ext uri="{FF2B5EF4-FFF2-40B4-BE49-F238E27FC236}">
                <a16:creationId xmlns:a16="http://schemas.microsoft.com/office/drawing/2014/main" id="{4197B545-E31E-4678-8CC4-44D68691E40C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5" name="Picture 10">
            <a:extLst>
              <a:ext uri="{FF2B5EF4-FFF2-40B4-BE49-F238E27FC236}">
                <a16:creationId xmlns:a16="http://schemas.microsoft.com/office/drawing/2014/main" id="{C1AE33F7-823E-46E9-9965-79D53B5236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1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8FF43B1-2FA9-414A-8E3C-B7C884EDE3B6}"/>
              </a:ext>
            </a:extLst>
          </p:cNvPr>
          <p:cNvSpPr/>
          <p:nvPr userDrawn="1"/>
        </p:nvSpPr>
        <p:spPr>
          <a:xfrm>
            <a:off x="0" y="6705601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63A5108-8FC8-482C-BD3A-30BEF1B029ED}"/>
              </a:ext>
            </a:extLst>
          </p:cNvPr>
          <p:cNvCxnSpPr/>
          <p:nvPr userDrawn="1"/>
        </p:nvCxnSpPr>
        <p:spPr>
          <a:xfrm>
            <a:off x="548218" y="1189038"/>
            <a:ext cx="11095567" cy="0"/>
          </a:xfrm>
          <a:prstGeom prst="line">
            <a:avLst/>
          </a:prstGeom>
          <a:ln w="38100">
            <a:solidFill>
              <a:srgbClr val="0F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213360"/>
            <a:ext cx="11094720" cy="1005840"/>
          </a:xfrm>
        </p:spPr>
        <p:txBody>
          <a:bodyPr anchor="b"/>
          <a:lstStyle>
            <a:lvl1pPr algn="l">
              <a:lnSpc>
                <a:spcPct val="90000"/>
              </a:lnSpc>
              <a:defRPr b="0">
                <a:latin typeface="Franklin Gothic Medium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88440186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A012C0-4146-57D0-F2EE-F33DF63A53C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AA8A1C1-145D-4132-0B80-382567EE015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674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A012C0-4146-57D0-F2EE-F33DF63A53C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21BEC2-3E62-8BE6-B836-8522EE537AF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3686C4-24F1-3BAA-1FD4-8CA36F6279A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5E66C7-7E2D-D81F-DFA2-1921F4B71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41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52989720-4EA0-0ABF-4B88-73F1B5D323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B9E2F4-D3AC-A449-86D8-F09A9F3D375F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FFA21DF-0497-84CA-7B71-F8DCCAB6066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38680D-53E4-2ED5-E587-27E737DD741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50114D3-9FDA-8A2D-C38C-96A0F0C01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047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A012C0-4146-57D0-F2EE-F33DF63A53C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21BEC2-3E62-8BE6-B836-8522EE537AF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3686C4-24F1-3BAA-1FD4-8CA36F6279A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5E66C7-7E2D-D81F-DFA2-1921F4B71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5E1334E-27DD-2790-DD80-9381F9A8A14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65953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 dirty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28107090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2 w/ Referenc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52989720-4EA0-0ABF-4B88-73F1B5D323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B9E2F4-D3AC-A449-86D8-F09A9F3D375F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60DC5D29-8967-A3DA-AC9D-DD46AA10AA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65953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 dirty="0"/>
              <a:t>Reference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BB4E67-6010-D6C5-3C74-C87172FA7B23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117103-9F89-0FDF-E8A7-2B01562F82A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983902-74ED-87F7-369B-B57637D47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2757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8A0263-8F01-A34A-CA1A-199C37225B7F}"/>
              </a:ext>
            </a:extLst>
          </p:cNvPr>
          <p:cNvSpPr txBox="1"/>
          <p:nvPr/>
        </p:nvSpPr>
        <p:spPr>
          <a:xfrm>
            <a:off x="838200" y="422510"/>
            <a:ext cx="61436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Course Icons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Key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D550D9-A1A6-D2B6-52FF-3C612CDDD96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7" name="Google Shape;36;p14">
            <a:extLst>
              <a:ext uri="{FF2B5EF4-FFF2-40B4-BE49-F238E27FC236}">
                <a16:creationId xmlns:a16="http://schemas.microsoft.com/office/drawing/2014/main" id="{1B90ED4D-4DD1-FD4C-88A0-C837BE2188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9026918"/>
              </p:ext>
            </p:extLst>
          </p:nvPr>
        </p:nvGraphicFramePr>
        <p:xfrm>
          <a:off x="1505065" y="1917027"/>
          <a:ext cx="9181875" cy="4276738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83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52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>
                          <a:solidFill>
                            <a:schemeClr val="tx1"/>
                          </a:solidFill>
                        </a:rPr>
                        <a:t>Icon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>
                          <a:solidFill>
                            <a:schemeClr val="tx1"/>
                          </a:solidFill>
                        </a:rPr>
                        <a:t>Use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Objectives 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of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the lesson</a:t>
                      </a:r>
                      <a:endParaRPr sz="20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Discovery Dialogue 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invites sharing of ideas and experiences</a:t>
                      </a:r>
                      <a:endParaRPr sz="20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312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Activity 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completed by 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individual or group</a:t>
                      </a:r>
                      <a:endParaRPr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101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Highlight 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of 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multisectoral or One Health approach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Google Shape;37;p14" descr="Objectives Icon">
            <a:extLst>
              <a:ext uri="{FF2B5EF4-FFF2-40B4-BE49-F238E27FC236}">
                <a16:creationId xmlns:a16="http://schemas.microsoft.com/office/drawing/2014/main" id="{CBB9782B-A8E1-C65D-9AF3-6E3BFB6811B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47380" y="2445209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8;p14" descr="Discovery Dialogue ">
            <a:extLst>
              <a:ext uri="{FF2B5EF4-FFF2-40B4-BE49-F238E27FC236}">
                <a16:creationId xmlns:a16="http://schemas.microsoft.com/office/drawing/2014/main" id="{7CD87E88-EB7B-B47D-75A4-EF92C6B2236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9764" y="3387005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39;p14" descr="Activity Icon">
            <a:extLst>
              <a:ext uri="{FF2B5EF4-FFF2-40B4-BE49-F238E27FC236}">
                <a16:creationId xmlns:a16="http://schemas.microsoft.com/office/drawing/2014/main" id="{2A7635B7-817C-CFE7-27AD-FB050C7307E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21623" y="4334684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41;p14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C5E0F6D3-E023-08E2-7F13-386E4CE55BE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02921" y="5192453"/>
            <a:ext cx="1121434" cy="11385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AF85320-B0B4-8FE9-5CA1-40BC34F9E9FB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005EF2-BA1D-B693-DEA9-D13F2E9D00C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D38710-0883-42F9-1E0A-77A9BD571B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5589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8A0263-8F01-A34A-CA1A-199C37225B7F}"/>
              </a:ext>
            </a:extLst>
          </p:cNvPr>
          <p:cNvSpPr txBox="1"/>
          <p:nvPr/>
        </p:nvSpPr>
        <p:spPr>
          <a:xfrm>
            <a:off x="838200" y="413884"/>
            <a:ext cx="721887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Comunicação visual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D550D9-A1A6-D2B6-52FF-3C612CDDD96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Google Shape;36;p14">
            <a:extLst>
              <a:ext uri="{FF2B5EF4-FFF2-40B4-BE49-F238E27FC236}">
                <a16:creationId xmlns:a16="http://schemas.microsoft.com/office/drawing/2014/main" id="{1B90ED4D-4DD1-FD4C-88A0-C837BE2188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07375929"/>
              </p:ext>
            </p:extLst>
          </p:nvPr>
        </p:nvGraphicFramePr>
        <p:xfrm>
          <a:off x="1505065" y="1917027"/>
          <a:ext cx="9181875" cy="4276738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83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52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 err="1">
                          <a:solidFill>
                            <a:schemeClr val="tx1"/>
                          </a:solidFill>
                        </a:rPr>
                        <a:t>Ícones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 err="1">
                          <a:solidFill>
                            <a:schemeClr val="tx1"/>
                          </a:solidFill>
                        </a:rPr>
                        <a:t>Uso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err="1"/>
                        <a:t>Objetivos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dirty="0"/>
                        <a:t>da </a:t>
                      </a:r>
                      <a:r>
                        <a:rPr lang="en-US" sz="2000" dirty="0" err="1"/>
                        <a:t>lição</a:t>
                      </a:r>
                      <a:endParaRPr lang="en-US" sz="20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O Diálogo de Descobertas </a:t>
                      </a:r>
                      <a:r>
                        <a:rPr lang="pt-BR" sz="2000" dirty="0"/>
                        <a:t>convida ao compartilhamento de ideias e experiências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312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Atividade </a:t>
                      </a:r>
                      <a:r>
                        <a:rPr lang="pt-BR" sz="2000" dirty="0"/>
                        <a:t>realizada por indivíduo ou grupo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101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Destaque para </a:t>
                      </a:r>
                      <a:r>
                        <a:rPr lang="pt-BR" sz="2000" dirty="0"/>
                        <a:t>a abordagem multissetorial ou Uma Só Saúde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Google Shape;37;p14" descr="Objectives Icon">
            <a:extLst>
              <a:ext uri="{FF2B5EF4-FFF2-40B4-BE49-F238E27FC236}">
                <a16:creationId xmlns:a16="http://schemas.microsoft.com/office/drawing/2014/main" id="{CBB9782B-A8E1-C65D-9AF3-6E3BFB6811B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47380" y="2445209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8;p14" descr="Discovery Dialogue ">
            <a:extLst>
              <a:ext uri="{FF2B5EF4-FFF2-40B4-BE49-F238E27FC236}">
                <a16:creationId xmlns:a16="http://schemas.microsoft.com/office/drawing/2014/main" id="{7CD87E88-EB7B-B47D-75A4-EF92C6B2236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9764" y="3387005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39;p14" descr="Activity Icon">
            <a:extLst>
              <a:ext uri="{FF2B5EF4-FFF2-40B4-BE49-F238E27FC236}">
                <a16:creationId xmlns:a16="http://schemas.microsoft.com/office/drawing/2014/main" id="{2A7635B7-817C-CFE7-27AD-FB050C7307E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21623" y="4334684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41;p14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C5E0F6D3-E023-08E2-7F13-386E4CE55BE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02921" y="5192453"/>
            <a:ext cx="1121434" cy="11385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AF85320-B0B4-8FE9-5CA1-40BC34F9E9FB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005EF2-BA1D-B693-DEA9-D13F2E9D00C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D38710-0883-42F9-1E0A-77A9BD571B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63845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7B8B486-EFC4-8DEE-CC1F-A4E4AD1EC6A7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9FAA712-DD14-E1D3-B080-8A18549382F6}"/>
              </a:ext>
            </a:extLst>
          </p:cNvPr>
          <p:cNvSpPr txBox="1">
            <a:spLocks/>
          </p:cNvSpPr>
          <p:nvPr/>
        </p:nvSpPr>
        <p:spPr>
          <a:xfrm>
            <a:off x="-93879" y="6326347"/>
            <a:ext cx="4968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457200" rtl="0" eaLnBrk="1" latinLnBrk="0" hangingPunct="1">
              <a:defRPr lang="en-US" sz="1600" kern="1200" cap="all" smtClean="0">
                <a:solidFill>
                  <a:srgbClr val="000000"/>
                </a:solidFill>
                <a:latin typeface="Arial Re"/>
                <a:ea typeface="+mn-ea"/>
                <a:cs typeface="Arial Re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2F399E-A823-8741-8D87-6A1DD0C00948}" type="slidenum">
              <a:rPr lang="en-US" smtClean="0"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6ED80FB-2A60-D1A9-DC89-EA4B76A07465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560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2" r:id="rId2"/>
    <p:sldLayoutId id="2147483743" r:id="rId3"/>
    <p:sldLayoutId id="2147483744" r:id="rId4"/>
    <p:sldLayoutId id="2147483745" r:id="rId5"/>
    <p:sldLayoutId id="2147483746" r:id="rId6"/>
    <p:sldLayoutId id="2147483747" r:id="rId7"/>
    <p:sldLayoutId id="2147483748" r:id="rId8"/>
    <p:sldLayoutId id="2147483749" r:id="rId9"/>
    <p:sldLayoutId id="2147483750" r:id="rId10"/>
    <p:sldLayoutId id="2147483751" r:id="rId11"/>
    <p:sldLayoutId id="2147483752" r:id="rId12"/>
    <p:sldLayoutId id="2147483753" r:id="rId13"/>
    <p:sldLayoutId id="2147483754" r:id="rId14"/>
    <p:sldLayoutId id="2147483755" r:id="rId15"/>
    <p:sldLayoutId id="2147483756" r:id="rId16"/>
    <p:sldLayoutId id="2147483757" r:id="rId17"/>
    <p:sldLayoutId id="2147483758" r:id="rId18"/>
    <p:sldLayoutId id="2147483759" r:id="rId19"/>
    <p:sldLayoutId id="2147483760" r:id="rId20"/>
    <p:sldLayoutId id="2147483761" r:id="rId21"/>
    <p:sldLayoutId id="2147483762" r:id="rId22"/>
    <p:sldLayoutId id="2147483763" r:id="rId23"/>
    <p:sldLayoutId id="2147483764" r:id="rId24"/>
    <p:sldLayoutId id="2147483765" r:id="rId25"/>
    <p:sldLayoutId id="2147483766" r:id="rId26"/>
    <p:sldLayoutId id="2147483767" r:id="rId27"/>
    <p:sldLayoutId id="2147483768" r:id="rId28"/>
    <p:sldLayoutId id="2147483769" r:id="rId29"/>
    <p:sldLayoutId id="2147483737" r:id="rId30"/>
    <p:sldLayoutId id="2147483739" r:id="rId31"/>
    <p:sldLayoutId id="2147483691" r:id="rId3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ho.int/emergencies/outbreak-toolkit/disease-outbreak-toolboxes/chikungunya-outbreak-toolbox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2.xml"/><Relationship Id="rId4" Type="http://schemas.openxmlformats.org/officeDocument/2006/relationships/hyperlink" Target="https://www.cdc.gov/onehealth/images/social-media/what-is-one-health-fb.jpg" TargetMode="Externa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13" Type="http://schemas.openxmlformats.org/officeDocument/2006/relationships/image" Target="../media/image26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12" Type="http://schemas.openxmlformats.org/officeDocument/2006/relationships/image" Target="../media/image25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9.sv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svg"/><Relationship Id="rId4" Type="http://schemas.openxmlformats.org/officeDocument/2006/relationships/image" Target="../media/image17.svg"/><Relationship Id="rId9" Type="http://schemas.openxmlformats.org/officeDocument/2006/relationships/image" Target="../media/image22.png"/><Relationship Id="rId14" Type="http://schemas.openxmlformats.org/officeDocument/2006/relationships/image" Target="../media/image27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C61971-1769-A0AB-FC00-4FD9318C95D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US" dirty="0" err="1"/>
              <a:t>Definições</a:t>
            </a:r>
            <a:r>
              <a:rPr lang="en-US" dirty="0"/>
              <a:t> de Casos e </a:t>
            </a:r>
            <a:r>
              <a:rPr lang="en-US" dirty="0" err="1"/>
              <a:t>Listas</a:t>
            </a:r>
            <a:r>
              <a:rPr lang="en-US" dirty="0"/>
              <a:t> de </a:t>
            </a:r>
            <a:r>
              <a:rPr lang="en-US" dirty="0" err="1"/>
              <a:t>casos</a:t>
            </a:r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F9A8510-C34B-43B5-B948-F5C67BF5712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dirty="0" err="1"/>
              <a:t>Oficina</a:t>
            </a:r>
            <a:r>
              <a:rPr lang="en-US" dirty="0"/>
              <a:t> 1</a:t>
            </a:r>
          </a:p>
        </p:txBody>
      </p:sp>
    </p:spTree>
    <p:extLst>
      <p:ext uri="{BB962C8B-B14F-4D97-AF65-F5344CB8AC3E}">
        <p14:creationId xmlns:p14="http://schemas.microsoft.com/office/powerpoint/2010/main" val="13952580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FFC293D-291B-C249-5ABE-FB21972EA5D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err="1"/>
              <a:t>Normalmente</a:t>
            </a:r>
            <a:r>
              <a:rPr lang="en-US" dirty="0"/>
              <a:t>, </a:t>
            </a:r>
            <a:r>
              <a:rPr lang="en-US" dirty="0" err="1"/>
              <a:t>concentra</a:t>
            </a:r>
            <a:r>
              <a:rPr lang="en-US" dirty="0"/>
              <a:t>-se </a:t>
            </a:r>
            <a:r>
              <a:rPr lang="en-US" dirty="0" err="1"/>
              <a:t>nas</a:t>
            </a:r>
            <a:r>
              <a:rPr lang="en-US" dirty="0"/>
              <a:t> </a:t>
            </a:r>
            <a:r>
              <a:rPr lang="en-US" dirty="0" err="1"/>
              <a:t>caraterísticas</a:t>
            </a:r>
            <a:r>
              <a:rPr lang="en-US" dirty="0"/>
              <a:t> </a:t>
            </a:r>
            <a:r>
              <a:rPr lang="en-US" dirty="0" err="1"/>
              <a:t>clínicas</a:t>
            </a:r>
            <a:endParaRPr lang="en-US" dirty="0"/>
          </a:p>
          <a:p>
            <a:pPr lvl="1"/>
            <a:r>
              <a:rPr lang="en-US" dirty="0" err="1"/>
              <a:t>Sintomas</a:t>
            </a:r>
            <a:r>
              <a:rPr lang="en-US" dirty="0"/>
              <a:t> (o que o </a:t>
            </a:r>
            <a:r>
              <a:rPr lang="en-US" dirty="0" err="1"/>
              <a:t>doente</a:t>
            </a:r>
            <a:r>
              <a:rPr lang="en-US" dirty="0"/>
              <a:t> sente, </a:t>
            </a:r>
            <a:r>
              <a:rPr lang="en-US" dirty="0" err="1"/>
              <a:t>experimenta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Sinais (</a:t>
            </a:r>
            <a:r>
              <a:rPr lang="en-US" dirty="0" err="1"/>
              <a:t>resultados</a:t>
            </a:r>
            <a:r>
              <a:rPr lang="en-US" dirty="0"/>
              <a:t> </a:t>
            </a:r>
            <a:r>
              <a:rPr lang="en-US" dirty="0" err="1"/>
              <a:t>objetivos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Resultados</a:t>
            </a:r>
            <a:r>
              <a:rPr lang="en-US" dirty="0"/>
              <a:t> </a:t>
            </a:r>
            <a:r>
              <a:rPr lang="en-US" dirty="0" err="1"/>
              <a:t>laboratoriais</a:t>
            </a:r>
            <a:endParaRPr lang="en-US" dirty="0"/>
          </a:p>
          <a:p>
            <a:r>
              <a:rPr lang="en-US" dirty="0" err="1"/>
              <a:t>Alguns</a:t>
            </a:r>
            <a:r>
              <a:rPr lang="en-US" dirty="0"/>
              <a:t> </a:t>
            </a:r>
            <a:r>
              <a:rPr lang="en-US" dirty="0" err="1"/>
              <a:t>incluem</a:t>
            </a:r>
            <a:r>
              <a:rPr lang="en-US" dirty="0"/>
              <a:t> </a:t>
            </a:r>
            <a:r>
              <a:rPr lang="en-US" dirty="0" err="1"/>
              <a:t>critérios</a:t>
            </a:r>
            <a:r>
              <a:rPr lang="en-US" dirty="0"/>
              <a:t> </a:t>
            </a:r>
            <a:r>
              <a:rPr lang="en-US" dirty="0" err="1"/>
              <a:t>demográficos</a:t>
            </a:r>
            <a:r>
              <a:rPr lang="en-US" dirty="0"/>
              <a:t> (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exemplo</a:t>
            </a:r>
            <a:r>
              <a:rPr lang="en-US" dirty="0"/>
              <a:t>, </a:t>
            </a:r>
            <a:r>
              <a:rPr lang="en-US" dirty="0" err="1"/>
              <a:t>idade</a:t>
            </a:r>
            <a:r>
              <a:rPr lang="en-US" dirty="0"/>
              <a:t> &gt;5 </a:t>
            </a:r>
            <a:r>
              <a:rPr lang="en-US" dirty="0" err="1"/>
              <a:t>anos</a:t>
            </a:r>
            <a:r>
              <a:rPr lang="en-US" dirty="0"/>
              <a:t>; </a:t>
            </a:r>
            <a:r>
              <a:rPr lang="en-US" dirty="0" err="1"/>
              <a:t>espécie</a:t>
            </a:r>
            <a:r>
              <a:rPr lang="en-US" dirty="0"/>
              <a:t> animal)</a:t>
            </a:r>
          </a:p>
          <a:p>
            <a:r>
              <a:rPr lang="en-US" dirty="0" err="1"/>
              <a:t>Classificação</a:t>
            </a:r>
            <a:r>
              <a:rPr lang="en-US" dirty="0"/>
              <a:t> de </a:t>
            </a:r>
            <a:r>
              <a:rPr lang="en-US" dirty="0" err="1"/>
              <a:t>casos</a:t>
            </a:r>
            <a:r>
              <a:rPr lang="en-US" dirty="0"/>
              <a:t> </a:t>
            </a:r>
          </a:p>
          <a:p>
            <a:pPr lvl="1"/>
            <a:r>
              <a:rPr lang="en-US" dirty="0" err="1"/>
              <a:t>Suspeito</a:t>
            </a:r>
            <a:endParaRPr lang="en-US" dirty="0"/>
          </a:p>
          <a:p>
            <a:pPr lvl="1"/>
            <a:r>
              <a:rPr lang="en-US" dirty="0" err="1"/>
              <a:t>Provável</a:t>
            </a:r>
            <a:endParaRPr lang="en-US" dirty="0"/>
          </a:p>
          <a:p>
            <a:pPr lvl="1"/>
            <a:r>
              <a:rPr lang="en-US" dirty="0" err="1"/>
              <a:t>Confirmado</a:t>
            </a: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BF0CB54-FA9A-A5BA-79DB-2775FEE6D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1353800" cy="800100"/>
          </a:xfrm>
        </p:spPr>
        <p:txBody>
          <a:bodyPr/>
          <a:lstStyle/>
          <a:p>
            <a:r>
              <a:rPr lang="en-US" sz="4000" dirty="0" err="1"/>
              <a:t>Definições</a:t>
            </a:r>
            <a:r>
              <a:rPr lang="en-US" sz="4000" dirty="0"/>
              <a:t> de </a:t>
            </a:r>
            <a:r>
              <a:rPr lang="en-US" sz="4000" dirty="0" err="1"/>
              <a:t>casos</a:t>
            </a:r>
            <a:r>
              <a:rPr lang="en-US" sz="4000" dirty="0"/>
              <a:t> de </a:t>
            </a:r>
            <a:r>
              <a:rPr lang="en-US" sz="4000" dirty="0" err="1"/>
              <a:t>vigilância</a:t>
            </a:r>
            <a:r>
              <a:rPr lang="en-US" sz="4000" dirty="0"/>
              <a:t> - </a:t>
            </a:r>
            <a:r>
              <a:rPr lang="en-US" sz="4000" dirty="0" err="1"/>
              <a:t>caraterísticas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9108E00-556C-34A3-5110-16177D89ABB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2800" dirty="0" err="1">
                <a:latin typeface="+mn-lt"/>
              </a:rPr>
              <a:t>Desenvolvido</a:t>
            </a:r>
            <a:r>
              <a:rPr lang="en-GB" sz="2800" dirty="0">
                <a:latin typeface="+mn-lt"/>
              </a:rPr>
              <a:t> para </a:t>
            </a:r>
            <a:r>
              <a:rPr lang="en-GB" sz="2800" dirty="0" err="1">
                <a:latin typeface="+mn-lt"/>
              </a:rPr>
              <a:t>definir</a:t>
            </a:r>
            <a:r>
              <a:rPr lang="en-GB" sz="2800" dirty="0">
                <a:latin typeface="+mn-lt"/>
              </a:rPr>
              <a:t> </a:t>
            </a:r>
            <a:r>
              <a:rPr lang="en-GB" sz="2800" dirty="0" err="1">
                <a:latin typeface="+mn-lt"/>
              </a:rPr>
              <a:t>quais</a:t>
            </a:r>
            <a:r>
              <a:rPr lang="en-GB" sz="2800" dirty="0">
                <a:latin typeface="+mn-lt"/>
              </a:rPr>
              <a:t> </a:t>
            </a:r>
            <a:r>
              <a:rPr lang="en-GB" sz="2800" dirty="0" err="1">
                <a:latin typeface="+mn-lt"/>
              </a:rPr>
              <a:t>os</a:t>
            </a:r>
            <a:r>
              <a:rPr lang="en-GB" sz="2800" dirty="0">
                <a:latin typeface="+mn-lt"/>
              </a:rPr>
              <a:t> </a:t>
            </a:r>
            <a:r>
              <a:rPr lang="en-GB" sz="2800" dirty="0" err="1">
                <a:latin typeface="+mn-lt"/>
              </a:rPr>
              <a:t>casos</a:t>
            </a:r>
            <a:r>
              <a:rPr lang="en-GB" sz="2800" dirty="0">
                <a:latin typeface="+mn-lt"/>
              </a:rPr>
              <a:t> que </a:t>
            </a:r>
            <a:r>
              <a:rPr lang="en-GB" sz="2800" dirty="0" err="1">
                <a:latin typeface="+mn-lt"/>
              </a:rPr>
              <a:t>serão</a:t>
            </a:r>
            <a:r>
              <a:rPr lang="en-GB" sz="2800" dirty="0">
                <a:latin typeface="+mn-lt"/>
              </a:rPr>
              <a:t> </a:t>
            </a:r>
            <a:r>
              <a:rPr lang="en-GB" sz="2800" dirty="0" err="1">
                <a:latin typeface="+mn-lt"/>
              </a:rPr>
              <a:t>incluídos</a:t>
            </a:r>
            <a:r>
              <a:rPr lang="en-GB" sz="2800" dirty="0">
                <a:latin typeface="+mn-lt"/>
              </a:rPr>
              <a:t> </a:t>
            </a:r>
            <a:r>
              <a:rPr lang="en-GB" sz="2800" dirty="0" err="1">
                <a:latin typeface="+mn-lt"/>
              </a:rPr>
              <a:t>como</a:t>
            </a:r>
            <a:r>
              <a:rPr lang="en-GB" sz="2800" dirty="0">
                <a:latin typeface="+mn-lt"/>
              </a:rPr>
              <a:t> </a:t>
            </a:r>
            <a:r>
              <a:rPr lang="en-GB" sz="2800" dirty="0" err="1">
                <a:latin typeface="+mn-lt"/>
              </a:rPr>
              <a:t>parte</a:t>
            </a:r>
            <a:r>
              <a:rPr lang="en-GB" sz="2800" dirty="0">
                <a:latin typeface="+mn-lt"/>
              </a:rPr>
              <a:t> de um </a:t>
            </a:r>
            <a:r>
              <a:rPr lang="en-GB" sz="2800" dirty="0" err="1">
                <a:latin typeface="+mn-lt"/>
              </a:rPr>
              <a:t>surto</a:t>
            </a:r>
            <a:endParaRPr lang="en-GB" sz="2800" dirty="0">
              <a:latin typeface="+mn-lt"/>
            </a:endParaRPr>
          </a:p>
          <a:p>
            <a:pPr lvl="1"/>
            <a:r>
              <a:rPr lang="en-GB" dirty="0" err="1">
                <a:latin typeface="+mn-lt"/>
              </a:rPr>
              <a:t>Inclui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informações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sobre</a:t>
            </a:r>
            <a:r>
              <a:rPr lang="en-GB" dirty="0">
                <a:latin typeface="+mn-lt"/>
              </a:rPr>
              <a:t> o </a:t>
            </a:r>
            <a:r>
              <a:rPr lang="en-GB" b="1" dirty="0">
                <a:latin typeface="+mn-lt"/>
              </a:rPr>
              <a:t>local </a:t>
            </a:r>
            <a:r>
              <a:rPr lang="en-GB" dirty="0">
                <a:latin typeface="+mn-lt"/>
              </a:rPr>
              <a:t>e </a:t>
            </a:r>
            <a:r>
              <a:rPr lang="en-GB" b="1" dirty="0">
                <a:latin typeface="+mn-lt"/>
              </a:rPr>
              <a:t>a hora</a:t>
            </a:r>
            <a:endParaRPr lang="en-US" b="1" dirty="0">
              <a:latin typeface="+mn-lt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44C357B-5BE3-B61A-8987-831F5C4FCF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Definição</a:t>
            </a:r>
            <a:r>
              <a:rPr lang="en-US" dirty="0"/>
              <a:t> de </a:t>
            </a:r>
            <a:r>
              <a:rPr lang="en-US" dirty="0" err="1"/>
              <a:t>caso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surto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7E944A-F368-C176-C70B-D342EAD483CA}"/>
              </a:ext>
            </a:extLst>
          </p:cNvPr>
          <p:cNvSpPr txBox="1"/>
          <p:nvPr/>
        </p:nvSpPr>
        <p:spPr>
          <a:xfrm>
            <a:off x="1296119" y="2913849"/>
            <a:ext cx="9599762" cy="8925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+mn-lt"/>
              </a:rPr>
              <a:t>Caso </a:t>
            </a:r>
            <a:r>
              <a:rPr lang="en-US" sz="2800" b="1" dirty="0" err="1">
                <a:latin typeface="+mn-lt"/>
              </a:rPr>
              <a:t>suspeito</a:t>
            </a:r>
            <a:r>
              <a:rPr lang="en-US" sz="2800" b="1" dirty="0">
                <a:latin typeface="+mn-lt"/>
              </a:rPr>
              <a:t> </a:t>
            </a:r>
          </a:p>
          <a:p>
            <a:r>
              <a:rPr lang="en-GB" sz="2400" dirty="0">
                <a:latin typeface="+mn-lt"/>
              </a:rPr>
              <a:t>Caso que </a:t>
            </a:r>
            <a:r>
              <a:rPr lang="en-GB" sz="2400" dirty="0" err="1">
                <a:latin typeface="+mn-lt"/>
              </a:rPr>
              <a:t>atende</a:t>
            </a:r>
            <a:r>
              <a:rPr lang="en-GB" sz="2400" dirty="0">
                <a:latin typeface="+mn-lt"/>
              </a:rPr>
              <a:t> </a:t>
            </a:r>
            <a:r>
              <a:rPr lang="en-GB" sz="2400" dirty="0" err="1">
                <a:latin typeface="+mn-lt"/>
              </a:rPr>
              <a:t>critérios</a:t>
            </a:r>
            <a:r>
              <a:rPr lang="en-GB" sz="2400" dirty="0">
                <a:latin typeface="+mn-lt"/>
              </a:rPr>
              <a:t> </a:t>
            </a:r>
            <a:r>
              <a:rPr lang="en-GB" sz="2400" dirty="0" err="1">
                <a:latin typeface="+mn-lt"/>
              </a:rPr>
              <a:t>clínicos</a:t>
            </a:r>
            <a:r>
              <a:rPr lang="en-GB" sz="2400" dirty="0">
                <a:latin typeface="+mn-lt"/>
              </a:rPr>
              <a:t> </a:t>
            </a:r>
            <a:r>
              <a:rPr lang="en-GB" sz="2400" dirty="0" err="1">
                <a:latin typeface="+mn-lt"/>
              </a:rPr>
              <a:t>pré-definidos</a:t>
            </a:r>
            <a:endParaRPr lang="en-US" sz="2400" dirty="0">
              <a:latin typeface="+mn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827FAF-D2F8-F99D-B958-A2E49E99C61D}"/>
              </a:ext>
            </a:extLst>
          </p:cNvPr>
          <p:cNvSpPr txBox="1"/>
          <p:nvPr/>
        </p:nvSpPr>
        <p:spPr>
          <a:xfrm>
            <a:off x="1296119" y="3964859"/>
            <a:ext cx="9599762" cy="126188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+mn-lt"/>
              </a:rPr>
              <a:t>Caso </a:t>
            </a:r>
            <a:r>
              <a:rPr lang="en-US" sz="2800" b="1" dirty="0" err="1">
                <a:latin typeface="+mn-lt"/>
              </a:rPr>
              <a:t>provável</a:t>
            </a:r>
            <a:r>
              <a:rPr lang="en-US" sz="2800" b="1" dirty="0">
                <a:latin typeface="+mn-lt"/>
              </a:rPr>
              <a:t> </a:t>
            </a:r>
          </a:p>
          <a:p>
            <a:r>
              <a:rPr lang="en-GB" sz="2400" dirty="0">
                <a:latin typeface="+mn-lt"/>
              </a:rPr>
              <a:t>Caso que </a:t>
            </a:r>
            <a:r>
              <a:rPr lang="en-GB" sz="2400" dirty="0" err="1">
                <a:latin typeface="+mn-lt"/>
              </a:rPr>
              <a:t>atende</a:t>
            </a:r>
            <a:r>
              <a:rPr lang="en-GB" sz="2400" dirty="0">
                <a:latin typeface="+mn-lt"/>
              </a:rPr>
              <a:t> </a:t>
            </a:r>
            <a:r>
              <a:rPr lang="en-GB" sz="2400" dirty="0" err="1">
                <a:latin typeface="+mn-lt"/>
              </a:rPr>
              <a:t>os</a:t>
            </a:r>
            <a:r>
              <a:rPr lang="en-GB" sz="2400" dirty="0">
                <a:latin typeface="+mn-lt"/>
              </a:rPr>
              <a:t> </a:t>
            </a:r>
            <a:r>
              <a:rPr lang="en-GB" sz="2400" dirty="0" err="1">
                <a:latin typeface="+mn-lt"/>
              </a:rPr>
              <a:t>critérios</a:t>
            </a:r>
            <a:r>
              <a:rPr lang="en-GB" sz="2400" dirty="0">
                <a:latin typeface="+mn-lt"/>
              </a:rPr>
              <a:t> </a:t>
            </a:r>
            <a:r>
              <a:rPr lang="en-GB" sz="2400" dirty="0" err="1">
                <a:latin typeface="+mn-lt"/>
              </a:rPr>
              <a:t>clínicos</a:t>
            </a:r>
            <a:r>
              <a:rPr lang="en-GB" sz="2400" dirty="0">
                <a:latin typeface="+mn-lt"/>
              </a:rPr>
              <a:t> E </a:t>
            </a:r>
            <a:r>
              <a:rPr lang="en-GB" sz="2400" dirty="0" err="1">
                <a:latin typeface="+mn-lt"/>
              </a:rPr>
              <a:t>os</a:t>
            </a:r>
            <a:r>
              <a:rPr lang="en-GB" sz="2400" dirty="0">
                <a:latin typeface="+mn-lt"/>
              </a:rPr>
              <a:t> </a:t>
            </a:r>
            <a:r>
              <a:rPr lang="en-GB" sz="2400" dirty="0" err="1">
                <a:latin typeface="+mn-lt"/>
              </a:rPr>
              <a:t>critérios</a:t>
            </a:r>
            <a:r>
              <a:rPr lang="en-GB" sz="2400" dirty="0">
                <a:latin typeface="+mn-lt"/>
              </a:rPr>
              <a:t> de </a:t>
            </a:r>
            <a:r>
              <a:rPr lang="en-GB" sz="2400" dirty="0" err="1">
                <a:latin typeface="+mn-lt"/>
              </a:rPr>
              <a:t>vínculo</a:t>
            </a:r>
            <a:r>
              <a:rPr lang="en-GB" sz="2400" dirty="0">
                <a:latin typeface="+mn-lt"/>
              </a:rPr>
              <a:t> </a:t>
            </a:r>
            <a:r>
              <a:rPr lang="en-GB" sz="2400" dirty="0" err="1">
                <a:latin typeface="+mn-lt"/>
              </a:rPr>
              <a:t>epidemiológico</a:t>
            </a:r>
            <a:r>
              <a:rPr lang="en-GB" sz="2400" dirty="0">
                <a:latin typeface="+mn-lt"/>
              </a:rPr>
              <a:t> OU </a:t>
            </a:r>
            <a:r>
              <a:rPr lang="en-GB" sz="2400" dirty="0" err="1">
                <a:latin typeface="+mn-lt"/>
              </a:rPr>
              <a:t>provas</a:t>
            </a:r>
            <a:r>
              <a:rPr lang="en-GB" sz="2400" dirty="0">
                <a:latin typeface="+mn-lt"/>
              </a:rPr>
              <a:t> </a:t>
            </a:r>
            <a:r>
              <a:rPr lang="en-GB" sz="2400" dirty="0" err="1">
                <a:latin typeface="+mn-lt"/>
              </a:rPr>
              <a:t>laboratoriais</a:t>
            </a:r>
            <a:r>
              <a:rPr lang="en-GB" sz="2400" dirty="0">
                <a:latin typeface="+mn-lt"/>
              </a:rPr>
              <a:t> </a:t>
            </a:r>
            <a:r>
              <a:rPr lang="en-GB" sz="2400" dirty="0" err="1">
                <a:latin typeface="+mn-lt"/>
              </a:rPr>
              <a:t>presuntivas</a:t>
            </a:r>
            <a:endParaRPr lang="en-GB" sz="2400" dirty="0"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ECEA70-088C-40DB-B52C-C55FD0ACBF40}"/>
              </a:ext>
            </a:extLst>
          </p:cNvPr>
          <p:cNvSpPr txBox="1"/>
          <p:nvPr/>
        </p:nvSpPr>
        <p:spPr>
          <a:xfrm>
            <a:off x="1296119" y="5385201"/>
            <a:ext cx="9599762" cy="892552"/>
          </a:xfrm>
          <a:prstGeom prst="rect">
            <a:avLst/>
          </a:prstGeom>
          <a:solidFill>
            <a:srgbClr val="A2D086"/>
          </a:solidFill>
          <a:ln w="38100"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>
                <a:latin typeface="+mn-lt"/>
              </a:rPr>
              <a:t>Caso confirmado</a:t>
            </a:r>
          </a:p>
          <a:p>
            <a:r>
              <a:rPr lang="en-GB" sz="2400">
                <a:latin typeface="+mn-lt"/>
              </a:rPr>
              <a:t>Caso confirmado por laboratório</a:t>
            </a:r>
            <a:endParaRPr lang="en-US" sz="240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85358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8"/>
          <p:cNvSpPr/>
          <p:nvPr/>
        </p:nvSpPr>
        <p:spPr>
          <a:xfrm>
            <a:off x="3155950" y="4724400"/>
            <a:ext cx="5905500" cy="8382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en-US" sz="3600">
                <a:solidFill>
                  <a:schemeClr val="dk1"/>
                </a:solidFill>
                <a:latin typeface="+mn-lt"/>
                <a:ea typeface="Tahoma"/>
                <a:cs typeface="Tahoma"/>
                <a:sym typeface="Tahoma"/>
              </a:rPr>
              <a:t>Suspeito</a:t>
            </a:r>
            <a:endParaRPr>
              <a:latin typeface="+mn-lt"/>
            </a:endParaRPr>
          </a:p>
        </p:txBody>
      </p:sp>
      <p:sp>
        <p:nvSpPr>
          <p:cNvPr id="140" name="Google Shape;140;p8"/>
          <p:cNvSpPr/>
          <p:nvPr/>
        </p:nvSpPr>
        <p:spPr>
          <a:xfrm>
            <a:off x="4178300" y="3306987"/>
            <a:ext cx="3860800" cy="93503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en-US" sz="3600">
                <a:solidFill>
                  <a:schemeClr val="dk1"/>
                </a:solidFill>
                <a:latin typeface="+mn-lt"/>
                <a:ea typeface="Tahoma"/>
                <a:cs typeface="Tahoma"/>
                <a:sym typeface="Tahoma"/>
              </a:rPr>
              <a:t>Provável</a:t>
            </a:r>
            <a:endParaRPr>
              <a:latin typeface="+mn-lt"/>
            </a:endParaRPr>
          </a:p>
        </p:txBody>
      </p:sp>
      <p:sp>
        <p:nvSpPr>
          <p:cNvPr id="141" name="Google Shape;141;p8"/>
          <p:cNvSpPr/>
          <p:nvPr/>
        </p:nvSpPr>
        <p:spPr>
          <a:xfrm>
            <a:off x="4784133" y="1905000"/>
            <a:ext cx="2649135" cy="920750"/>
          </a:xfrm>
          <a:prstGeom prst="rect">
            <a:avLst/>
          </a:prstGeom>
          <a:solidFill>
            <a:srgbClr val="A2D086"/>
          </a:solidFill>
          <a:ln w="9525" cap="flat" cmpd="sng">
            <a:noFill/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3600"/>
            </a:pPr>
            <a:r>
              <a:rPr lang="en-US" sz="3600" dirty="0" err="1">
                <a:solidFill>
                  <a:schemeClr val="dk1"/>
                </a:solidFill>
                <a:latin typeface="+mn-lt"/>
                <a:ea typeface="Tahoma"/>
                <a:cs typeface="Tahoma"/>
                <a:sym typeface="Tahoma"/>
              </a:rPr>
              <a:t>Confirmado</a:t>
            </a:r>
            <a:endParaRPr dirty="0">
              <a:latin typeface="+mn-lt"/>
            </a:endParaRPr>
          </a:p>
        </p:txBody>
      </p:sp>
      <p:cxnSp>
        <p:nvCxnSpPr>
          <p:cNvPr id="143" name="Google Shape;143;p8"/>
          <p:cNvCxnSpPr/>
          <p:nvPr/>
        </p:nvCxnSpPr>
        <p:spPr>
          <a:xfrm rot="10800000" flipH="1">
            <a:off x="2286001" y="2362201"/>
            <a:ext cx="2074863" cy="2919413"/>
          </a:xfrm>
          <a:prstGeom prst="straightConnector1">
            <a:avLst/>
          </a:prstGeom>
          <a:noFill/>
          <a:ln w="63500" cap="flat" cmpd="sng">
            <a:solidFill>
              <a:srgbClr val="0066A5"/>
            </a:solidFill>
            <a:prstDash val="solid"/>
            <a:round/>
            <a:headEnd type="none" w="sm" len="sm"/>
            <a:tailEnd type="triangle" w="lg" len="lg"/>
          </a:ln>
        </p:spPr>
      </p:cxnSp>
      <p:cxnSp>
        <p:nvCxnSpPr>
          <p:cNvPr id="144" name="Google Shape;144;p8"/>
          <p:cNvCxnSpPr/>
          <p:nvPr/>
        </p:nvCxnSpPr>
        <p:spPr>
          <a:xfrm>
            <a:off x="7907338" y="2362200"/>
            <a:ext cx="1998662" cy="3054350"/>
          </a:xfrm>
          <a:prstGeom prst="straightConnector1">
            <a:avLst/>
          </a:prstGeom>
          <a:noFill/>
          <a:ln w="63500" cap="flat" cmpd="sng">
            <a:solidFill>
              <a:srgbClr val="F8951D"/>
            </a:solidFill>
            <a:prstDash val="solid"/>
            <a:round/>
            <a:headEnd type="none" w="sm" len="sm"/>
            <a:tailEnd type="triangle" w="lg" len="lg"/>
          </a:ln>
        </p:spPr>
      </p:cxnSp>
      <p:sp>
        <p:nvSpPr>
          <p:cNvPr id="145" name="Google Shape;145;p8"/>
          <p:cNvSpPr/>
          <p:nvPr/>
        </p:nvSpPr>
        <p:spPr>
          <a:xfrm rot="-3240000">
            <a:off x="1425576" y="3408363"/>
            <a:ext cx="2879725" cy="4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en-US" sz="2800">
                <a:solidFill>
                  <a:schemeClr val="dk1"/>
                </a:solidFill>
                <a:latin typeface="+mn-lt"/>
                <a:ea typeface="Tahoma"/>
                <a:cs typeface="Tahoma"/>
                <a:sym typeface="Tahoma"/>
              </a:rPr>
              <a:t>Mais certo</a:t>
            </a:r>
            <a:endParaRPr>
              <a:latin typeface="+mn-lt"/>
            </a:endParaRPr>
          </a:p>
        </p:txBody>
      </p:sp>
      <p:sp>
        <p:nvSpPr>
          <p:cNvPr id="146" name="Google Shape;146;p8"/>
          <p:cNvSpPr/>
          <p:nvPr/>
        </p:nvSpPr>
        <p:spPr>
          <a:xfrm rot="3420000">
            <a:off x="7673976" y="3155951"/>
            <a:ext cx="3095625" cy="7207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>
              <a:buClr>
                <a:schemeClr val="dk1"/>
              </a:buClr>
              <a:buSzPts val="2800"/>
            </a:pPr>
            <a:r>
              <a:rPr lang="en-US" sz="2800">
                <a:solidFill>
                  <a:schemeClr val="dk1"/>
                </a:solidFill>
                <a:latin typeface="+mn-lt"/>
                <a:ea typeface="Tahoma"/>
                <a:cs typeface="Tahoma"/>
                <a:sym typeface="Tahoma"/>
              </a:rPr>
              <a:t>Mais inclusivo</a:t>
            </a:r>
            <a:endParaRPr>
              <a:latin typeface="+mn-lt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D5E309-8249-3B29-3F3B-EB09D9BFF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Definições</a:t>
            </a:r>
            <a:r>
              <a:rPr lang="en-US" dirty="0"/>
              <a:t> de </a:t>
            </a:r>
            <a:r>
              <a:rPr lang="en-US" dirty="0" err="1"/>
              <a:t>casos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3 </a:t>
            </a:r>
            <a:r>
              <a:rPr lang="en-US" dirty="0" err="1"/>
              <a:t>níveis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DE0AE7-0600-170E-D254-78F3C68DB6A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/>
              <a:t>Definição</a:t>
            </a:r>
            <a:r>
              <a:rPr lang="en-US" dirty="0"/>
              <a:t> de </a:t>
            </a:r>
            <a:r>
              <a:rPr lang="en-US" dirty="0" err="1"/>
              <a:t>caso</a:t>
            </a:r>
            <a:r>
              <a:rPr lang="en-US" dirty="0"/>
              <a:t> de </a:t>
            </a:r>
            <a:r>
              <a:rPr lang="en-US" dirty="0" err="1"/>
              <a:t>vigilância</a:t>
            </a:r>
            <a:r>
              <a:rPr lang="en-US" dirty="0"/>
              <a:t> para Chikungunya</a:t>
            </a:r>
          </a:p>
          <a:p>
            <a:pPr lvl="1"/>
            <a:r>
              <a:rPr lang="en-US" b="1" dirty="0">
                <a:latin typeface="+mn-lt"/>
              </a:rPr>
              <a:t>Caso </a:t>
            </a:r>
            <a:r>
              <a:rPr lang="en-US" b="1" dirty="0" err="1">
                <a:latin typeface="+mn-lt"/>
              </a:rPr>
              <a:t>suspeito</a:t>
            </a:r>
            <a:r>
              <a:rPr lang="en-US" b="1" dirty="0">
                <a:latin typeface="+mn-lt"/>
              </a:rPr>
              <a:t>: </a:t>
            </a:r>
            <a:r>
              <a:rPr lang="en-GB" dirty="0" err="1">
                <a:latin typeface="+mn-lt"/>
              </a:rPr>
              <a:t>Qualquer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pessoa</a:t>
            </a:r>
            <a:r>
              <a:rPr lang="en-GB" dirty="0">
                <a:latin typeface="+mn-lt"/>
              </a:rPr>
              <a:t> com </a:t>
            </a:r>
            <a:r>
              <a:rPr lang="en-GB" dirty="0" err="1">
                <a:latin typeface="+mn-lt"/>
              </a:rPr>
              <a:t>febre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aguda</a:t>
            </a:r>
            <a:r>
              <a:rPr lang="en-GB" dirty="0">
                <a:latin typeface="+mn-lt"/>
              </a:rPr>
              <a:t> de </a:t>
            </a:r>
            <a:r>
              <a:rPr lang="en-GB" dirty="0" err="1">
                <a:latin typeface="+mn-lt"/>
              </a:rPr>
              <a:t>início</a:t>
            </a:r>
            <a:r>
              <a:rPr lang="en-GB" dirty="0">
                <a:latin typeface="+mn-lt"/>
              </a:rPr>
              <a:t> &gt;38,5</a:t>
            </a:r>
            <a:r>
              <a:rPr lang="en-US" sz="2400" b="1" u="none" strike="noStrike" cap="none" baseline="30000" dirty="0">
                <a:latin typeface="Arial"/>
                <a:ea typeface="Arial"/>
                <a:cs typeface="Arial"/>
                <a:sym typeface="Arial"/>
              </a:rPr>
              <a:t>o</a:t>
            </a:r>
            <a:r>
              <a:rPr lang="en-GB" dirty="0">
                <a:latin typeface="+mn-lt"/>
              </a:rPr>
              <a:t> C e </a:t>
            </a:r>
            <a:r>
              <a:rPr lang="en-GB" dirty="0" err="1">
                <a:latin typeface="+mn-lt"/>
              </a:rPr>
              <a:t>artralgia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ou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artrite</a:t>
            </a:r>
            <a:r>
              <a:rPr lang="en-GB" dirty="0">
                <a:latin typeface="+mn-lt"/>
              </a:rPr>
              <a:t> grave </a:t>
            </a:r>
            <a:r>
              <a:rPr lang="en-GB" dirty="0" err="1">
                <a:latin typeface="+mn-lt"/>
              </a:rPr>
              <a:t>não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explicada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por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outras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condições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médicas</a:t>
            </a:r>
            <a:endParaRPr lang="en-GB" dirty="0">
              <a:latin typeface="+mn-lt"/>
            </a:endParaRPr>
          </a:p>
          <a:p>
            <a:pPr lvl="1"/>
            <a:r>
              <a:rPr lang="en-US" b="1" dirty="0">
                <a:latin typeface="+mn-lt"/>
              </a:rPr>
              <a:t>Caso </a:t>
            </a:r>
            <a:r>
              <a:rPr lang="en-US" b="1" dirty="0" err="1">
                <a:latin typeface="+mn-lt"/>
              </a:rPr>
              <a:t>confirmado</a:t>
            </a:r>
            <a:r>
              <a:rPr lang="en-US" b="1" dirty="0">
                <a:latin typeface="+mn-lt"/>
              </a:rPr>
              <a:t>: </a:t>
            </a:r>
            <a:r>
              <a:rPr lang="en-GB" dirty="0" err="1">
                <a:latin typeface="+mn-lt"/>
              </a:rPr>
              <a:t>caso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suspeito</a:t>
            </a:r>
            <a:r>
              <a:rPr lang="en-GB" dirty="0">
                <a:latin typeface="+mn-lt"/>
              </a:rPr>
              <a:t> com </a:t>
            </a:r>
            <a:r>
              <a:rPr lang="en-GB" dirty="0" err="1">
                <a:latin typeface="+mn-lt"/>
              </a:rPr>
              <a:t>confirmação</a:t>
            </a:r>
            <a:r>
              <a:rPr lang="en-GB" dirty="0">
                <a:latin typeface="+mn-lt"/>
              </a:rPr>
              <a:t> laboratorial</a:t>
            </a:r>
            <a:endParaRPr lang="en-US" dirty="0">
              <a:latin typeface="+mn-lt"/>
            </a:endParaRPr>
          </a:p>
          <a:p>
            <a:pPr lvl="1"/>
            <a:endParaRPr lang="en-US" sz="2800" dirty="0">
              <a:latin typeface="+mn-lt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1CCB49A-75AA-FDC2-6D53-4A0C3FE2C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Definição</a:t>
            </a:r>
            <a:r>
              <a:rPr lang="en-US" dirty="0"/>
              <a:t> de </a:t>
            </a:r>
            <a:r>
              <a:rPr lang="en-US" dirty="0" err="1"/>
              <a:t>caso</a:t>
            </a:r>
            <a:r>
              <a:rPr lang="en-US" dirty="0"/>
              <a:t> de Chikungunya: </a:t>
            </a:r>
            <a:r>
              <a:rPr lang="en-US" dirty="0" err="1"/>
              <a:t>Prática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0F30A58-2F85-C9A9-C81D-F649BE61EC1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 sz="1200">
                <a:hlinkClick r:id="rId3"/>
              </a:rPr>
              <a:t>Caixa de ferramentas para surtos de Chikungunya (who.int)</a:t>
            </a:r>
            <a:endParaRPr lang="en-US" sz="1200"/>
          </a:p>
          <a:p>
            <a:endParaRPr lang="en-US"/>
          </a:p>
        </p:txBody>
      </p:sp>
      <p:sp>
        <p:nvSpPr>
          <p:cNvPr id="6" name="Content Placeholder 11">
            <a:extLst>
              <a:ext uri="{FF2B5EF4-FFF2-40B4-BE49-F238E27FC236}">
                <a16:creationId xmlns:a16="http://schemas.microsoft.com/office/drawing/2014/main" id="{8E25DF3F-6B68-A0FE-1833-0A4CC3F48B3B}"/>
              </a:ext>
            </a:extLst>
          </p:cNvPr>
          <p:cNvSpPr txBox="1">
            <a:spLocks/>
          </p:cNvSpPr>
          <p:nvPr/>
        </p:nvSpPr>
        <p:spPr>
          <a:xfrm>
            <a:off x="792480" y="3371344"/>
            <a:ext cx="10607040" cy="9144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dirty="0"/>
              <a:t>Estes </a:t>
            </a:r>
            <a:r>
              <a:rPr lang="en-GB" dirty="0" err="1"/>
              <a:t>doentes</a:t>
            </a:r>
            <a:r>
              <a:rPr lang="en-GB" dirty="0"/>
              <a:t> </a:t>
            </a:r>
            <a:r>
              <a:rPr lang="en-GB" dirty="0" err="1"/>
              <a:t>correspondem</a:t>
            </a:r>
            <a:r>
              <a:rPr lang="en-GB" dirty="0"/>
              <a:t> à </a:t>
            </a:r>
            <a:r>
              <a:rPr lang="en-GB" dirty="0" err="1"/>
              <a:t>definição</a:t>
            </a:r>
            <a:r>
              <a:rPr lang="en-GB" dirty="0"/>
              <a:t> de </a:t>
            </a:r>
            <a:r>
              <a:rPr lang="en-GB" dirty="0" err="1"/>
              <a:t>caso</a:t>
            </a:r>
            <a:r>
              <a:rPr lang="en-GB" dirty="0"/>
              <a:t> </a:t>
            </a:r>
            <a:r>
              <a:rPr lang="en-GB" dirty="0" err="1"/>
              <a:t>suspeito</a:t>
            </a:r>
            <a:r>
              <a:rPr lang="en-GB" dirty="0"/>
              <a:t> </a:t>
            </a:r>
            <a:r>
              <a:rPr lang="en-GB" dirty="0" err="1"/>
              <a:t>ou</a:t>
            </a:r>
            <a:r>
              <a:rPr lang="en-GB" dirty="0"/>
              <a:t> de </a:t>
            </a:r>
            <a:r>
              <a:rPr lang="en-GB" dirty="0" err="1"/>
              <a:t>caso</a:t>
            </a:r>
            <a:r>
              <a:rPr lang="en-GB" dirty="0"/>
              <a:t> </a:t>
            </a:r>
            <a:r>
              <a:rPr lang="en-GB" dirty="0" err="1"/>
              <a:t>confirmado</a:t>
            </a:r>
            <a:r>
              <a:rPr lang="en-GB" dirty="0"/>
              <a:t> de chikungunya? </a:t>
            </a:r>
          </a:p>
        </p:txBody>
      </p:sp>
      <p:graphicFrame>
        <p:nvGraphicFramePr>
          <p:cNvPr id="10" name="Google Shape;155;p9">
            <a:extLst>
              <a:ext uri="{FF2B5EF4-FFF2-40B4-BE49-F238E27FC236}">
                <a16:creationId xmlns:a16="http://schemas.microsoft.com/office/drawing/2014/main" id="{FC96316A-6B1B-9976-6BD8-1FB9A4C635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93068474"/>
              </p:ext>
            </p:extLst>
          </p:nvPr>
        </p:nvGraphicFramePr>
        <p:xfrm>
          <a:off x="792480" y="4472803"/>
          <a:ext cx="10607040" cy="1493250"/>
        </p:xfrm>
        <a:graphic>
          <a:graphicData uri="http://schemas.openxmlformats.org/drawingml/2006/table">
            <a:tbl>
              <a:tblPr bandRow="1"/>
              <a:tblGrid>
                <a:gridCol w="11451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920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601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02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29352">
                  <a:extLst>
                    <a:ext uri="{9D8B030D-6E8A-4147-A177-3AD203B41FA5}">
                      <a16:colId xmlns:a16="http://schemas.microsoft.com/office/drawing/2014/main" val="3134049867"/>
                    </a:ext>
                  </a:extLst>
                </a:gridCol>
              </a:tblGrid>
              <a:tr h="6400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 dirty="0">
                          <a:latin typeface="+mn-lt"/>
                          <a:sym typeface="Arial"/>
                        </a:rPr>
                        <a:t>ID</a:t>
                      </a:r>
                      <a:endParaRPr sz="2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25" marR="91425" marT="45675" marB="45675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 dirty="0">
                          <a:latin typeface="+mn-lt"/>
                          <a:sym typeface="Arial"/>
                        </a:rPr>
                        <a:t>Febre &gt;38,5 C</a:t>
                      </a:r>
                      <a:r>
                        <a:rPr lang="en-US" sz="2000" b="1" u="none" strike="noStrike" cap="none" baseline="30000" dirty="0">
                          <a:latin typeface="+mn-lt"/>
                          <a:sym typeface="Arial"/>
                        </a:rPr>
                        <a:t>o</a:t>
                      </a:r>
                      <a:endParaRPr sz="20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91425" marR="91425" marT="45675" marB="45675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 dirty="0" err="1">
                          <a:latin typeface="+mn-lt"/>
                          <a:sym typeface="Arial"/>
                        </a:rPr>
                        <a:t>Artralgia</a:t>
                      </a:r>
                      <a:r>
                        <a:rPr lang="en-US" sz="2000" b="1" u="none" strike="noStrike" cap="none" dirty="0">
                          <a:latin typeface="+mn-lt"/>
                          <a:sym typeface="Arial"/>
                        </a:rPr>
                        <a:t> </a:t>
                      </a:r>
                      <a:r>
                        <a:rPr lang="en-US" sz="2000" b="1" u="none" strike="noStrike" cap="none" dirty="0" err="1">
                          <a:latin typeface="+mn-lt"/>
                          <a:sym typeface="Arial"/>
                        </a:rPr>
                        <a:t>ou</a:t>
                      </a:r>
                      <a:r>
                        <a:rPr lang="en-US" sz="2000" b="1" u="none" strike="noStrike" cap="none" dirty="0">
                          <a:latin typeface="+mn-lt"/>
                          <a:sym typeface="Arial"/>
                        </a:rPr>
                        <a:t> </a:t>
                      </a:r>
                      <a:r>
                        <a:rPr lang="en-US" sz="2000" b="1" u="none" strike="noStrike" cap="none" dirty="0" err="1">
                          <a:latin typeface="+mn-lt"/>
                          <a:sym typeface="Arial"/>
                        </a:rPr>
                        <a:t>artrite</a:t>
                      </a:r>
                      <a:r>
                        <a:rPr lang="en-US" sz="2000" b="1" u="none" strike="noStrike" cap="none" dirty="0">
                          <a:latin typeface="+mn-lt"/>
                          <a:sym typeface="Arial"/>
                        </a:rPr>
                        <a:t> grave? (S/N)</a:t>
                      </a:r>
                      <a:endParaRPr sz="2000" b="1" u="none" strike="noStrike" cap="none" dirty="0">
                        <a:solidFill>
                          <a:schemeClr val="tx1"/>
                        </a:solidFill>
                        <a:latin typeface="+mn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45675" marB="45675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 dirty="0">
                          <a:latin typeface="+mn-lt"/>
                          <a:sym typeface="Arial"/>
                        </a:rPr>
                        <a:t>Outro </a:t>
                      </a:r>
                      <a:r>
                        <a:rPr lang="en-US" sz="2000" b="1" u="none" strike="noStrike" cap="none" dirty="0" err="1">
                          <a:latin typeface="+mn-lt"/>
                          <a:sym typeface="Arial"/>
                        </a:rPr>
                        <a:t>problema</a:t>
                      </a:r>
                      <a:r>
                        <a:rPr lang="en-US" sz="2000" b="1" u="none" strike="noStrike" cap="none" dirty="0">
                          <a:latin typeface="+mn-lt"/>
                          <a:sym typeface="Arial"/>
                        </a:rPr>
                        <a:t> de </a:t>
                      </a:r>
                      <a:r>
                        <a:rPr lang="en-US" sz="2000" b="1" u="none" strike="noStrike" cap="none" dirty="0" err="1">
                          <a:latin typeface="+mn-lt"/>
                          <a:sym typeface="Arial"/>
                        </a:rPr>
                        <a:t>saúde</a:t>
                      </a:r>
                      <a:r>
                        <a:rPr lang="en-US" sz="2000" b="1" u="none" strike="noStrike" cap="none" dirty="0">
                          <a:latin typeface="+mn-lt"/>
                          <a:sym typeface="Arial"/>
                        </a:rPr>
                        <a:t>? (S/N)</a:t>
                      </a:r>
                      <a:endParaRPr sz="2000" b="1" u="none" strike="noStrike" cap="none" dirty="0">
                        <a:solidFill>
                          <a:schemeClr val="tx1"/>
                        </a:solidFill>
                        <a:latin typeface="+mn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45675" marB="45675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u="none" strike="noStrike" cap="none" dirty="0" err="1">
                          <a:solidFill>
                            <a:schemeClr val="tx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Corresponde</a:t>
                      </a:r>
                      <a:r>
                        <a:rPr lang="en-US" sz="2000" b="1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 à </a:t>
                      </a:r>
                      <a:r>
                        <a:rPr lang="en-US" sz="2000" b="1" u="none" strike="noStrike" cap="none" dirty="0" err="1">
                          <a:solidFill>
                            <a:schemeClr val="tx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definição</a:t>
                      </a:r>
                      <a:r>
                        <a:rPr lang="en-US" sz="2000" b="1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 de </a:t>
                      </a:r>
                      <a:r>
                        <a:rPr lang="en-US" sz="2000" b="1" u="none" strike="noStrike" cap="none" dirty="0" err="1">
                          <a:solidFill>
                            <a:schemeClr val="tx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caso</a:t>
                      </a:r>
                      <a:r>
                        <a:rPr lang="en-US" sz="2000" b="1" u="none" strike="noStrike" cap="none" dirty="0">
                          <a:solidFill>
                            <a:schemeClr val="tx1"/>
                          </a:solidFill>
                          <a:latin typeface="+mn-lt"/>
                          <a:ea typeface="Arial"/>
                          <a:cs typeface="Arial"/>
                          <a:sym typeface="Arial"/>
                        </a:rPr>
                        <a:t>?</a:t>
                      </a:r>
                      <a:endParaRPr sz="2000" b="1" u="none" strike="noStrike" cap="none" dirty="0">
                        <a:solidFill>
                          <a:schemeClr val="tx1"/>
                        </a:solidFill>
                        <a:latin typeface="+mn-lt"/>
                        <a:ea typeface="Arial"/>
                        <a:cs typeface="Arial"/>
                        <a:sym typeface="Arial"/>
                      </a:endParaRPr>
                    </a:p>
                  </a:txBody>
                  <a:tcPr marL="91425" marR="91425" marT="45675" marB="45675" anchor="ctr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5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>
                          <a:latin typeface="+mn-lt"/>
                          <a:sym typeface="Arial"/>
                        </a:rPr>
                        <a:t>1</a:t>
                      </a:r>
                      <a:endParaRPr sz="2000">
                        <a:latin typeface="+mn-lt"/>
                      </a:endParaRPr>
                    </a:p>
                  </a:txBody>
                  <a:tcPr marL="91425" marR="91425" marT="45675" marB="4567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 dirty="0">
                          <a:latin typeface="+mn-lt"/>
                          <a:sym typeface="Arial"/>
                        </a:rPr>
                        <a:t>Sim</a:t>
                      </a:r>
                      <a:endParaRPr sz="2000" dirty="0">
                        <a:latin typeface="+mn-lt"/>
                      </a:endParaRPr>
                    </a:p>
                  </a:txBody>
                  <a:tcPr marL="91425" marR="91425" marT="45675" marB="4567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 dirty="0">
                          <a:latin typeface="+mn-lt"/>
                          <a:sym typeface="Arial"/>
                        </a:rPr>
                        <a:t>Sim</a:t>
                      </a:r>
                      <a:endParaRPr sz="2000" dirty="0">
                        <a:latin typeface="+mn-lt"/>
                      </a:endParaRPr>
                    </a:p>
                  </a:txBody>
                  <a:tcPr marL="91425" marR="91425" marT="45675" marB="4567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 dirty="0" err="1">
                          <a:latin typeface="+mn-lt"/>
                          <a:sym typeface="Arial"/>
                        </a:rPr>
                        <a:t>Não</a:t>
                      </a:r>
                      <a:endParaRPr sz="2000" dirty="0">
                        <a:latin typeface="+mn-lt"/>
                      </a:endParaRPr>
                    </a:p>
                  </a:txBody>
                  <a:tcPr marL="91425" marR="91425" marT="45675" marB="4567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>
                        <a:latin typeface="+mn-lt"/>
                      </a:endParaRPr>
                    </a:p>
                  </a:txBody>
                  <a:tcPr marL="91425" marR="91425" marT="45675" marB="4567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5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>
                          <a:latin typeface="+mn-lt"/>
                          <a:sym typeface="Arial"/>
                        </a:rPr>
                        <a:t>2</a:t>
                      </a:r>
                      <a:endParaRPr sz="2000">
                        <a:latin typeface="+mn-lt"/>
                      </a:endParaRPr>
                    </a:p>
                  </a:txBody>
                  <a:tcPr marL="91425" marR="91425" marT="45675" marB="4567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 dirty="0">
                          <a:latin typeface="+mn-lt"/>
                          <a:sym typeface="Arial"/>
                        </a:rPr>
                        <a:t>"</a:t>
                      </a:r>
                      <a:r>
                        <a:rPr lang="en-US" sz="2000" u="none" strike="noStrike" cap="none" dirty="0" err="1">
                          <a:latin typeface="+mn-lt"/>
                          <a:sym typeface="Arial"/>
                        </a:rPr>
                        <a:t>está</a:t>
                      </a:r>
                      <a:r>
                        <a:rPr lang="en-US" sz="2000" u="none" strike="noStrike" cap="none" dirty="0">
                          <a:latin typeface="+mn-lt"/>
                          <a:sym typeface="Arial"/>
                        </a:rPr>
                        <a:t> </a:t>
                      </a:r>
                      <a:r>
                        <a:rPr lang="en-US" sz="2000" u="none" strike="noStrike" cap="none" dirty="0" err="1">
                          <a:latin typeface="+mn-lt"/>
                          <a:sym typeface="Arial"/>
                        </a:rPr>
                        <a:t>quente</a:t>
                      </a:r>
                      <a:r>
                        <a:rPr lang="en-US" sz="2000" u="none" strike="noStrike" cap="none" dirty="0">
                          <a:latin typeface="+mn-lt"/>
                          <a:sym typeface="Arial"/>
                        </a:rPr>
                        <a:t>"</a:t>
                      </a:r>
                      <a:endParaRPr sz="2000" dirty="0">
                        <a:latin typeface="+mn-lt"/>
                      </a:endParaRPr>
                    </a:p>
                  </a:txBody>
                  <a:tcPr marL="91425" marR="91425" marT="45675" marB="4567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 dirty="0">
                          <a:latin typeface="+mn-lt"/>
                          <a:sym typeface="Arial"/>
                        </a:rPr>
                        <a:t>Sim</a:t>
                      </a:r>
                      <a:endParaRPr sz="2000" dirty="0">
                        <a:latin typeface="+mn-lt"/>
                      </a:endParaRPr>
                    </a:p>
                  </a:txBody>
                  <a:tcPr marL="91425" marR="91425" marT="45675" marB="4567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u="none" strike="noStrike" cap="none" dirty="0" err="1">
                          <a:latin typeface="+mn-lt"/>
                          <a:sym typeface="Arial"/>
                        </a:rPr>
                        <a:t>Não</a:t>
                      </a:r>
                      <a:endParaRPr sz="2000" dirty="0">
                        <a:latin typeface="+mn-lt"/>
                      </a:endParaRPr>
                    </a:p>
                  </a:txBody>
                  <a:tcPr marL="91425" marR="91425" marT="45675" marB="4567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dirty="0">
                        <a:latin typeface="+mn-lt"/>
                      </a:endParaRPr>
                    </a:p>
                  </a:txBody>
                  <a:tcPr marL="91425" marR="91425" marT="45675" marB="4567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4FF7F138-17B6-E29C-E921-FD61E87D367A}"/>
              </a:ext>
            </a:extLst>
          </p:cNvPr>
          <p:cNvSpPr txBox="1"/>
          <p:nvPr/>
        </p:nvSpPr>
        <p:spPr>
          <a:xfrm>
            <a:off x="8950425" y="5165832"/>
            <a:ext cx="21175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solidFill>
                  <a:srgbClr val="109648"/>
                </a:solidFill>
              </a:rPr>
              <a:t>Suspeita</a:t>
            </a:r>
            <a:endParaRPr lang="en-US" sz="2000" b="1" dirty="0">
              <a:solidFill>
                <a:srgbClr val="109648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BF94EA-CA0B-CDEA-CD5B-C6E25297A719}"/>
              </a:ext>
            </a:extLst>
          </p:cNvPr>
          <p:cNvSpPr txBox="1"/>
          <p:nvPr/>
        </p:nvSpPr>
        <p:spPr>
          <a:xfrm>
            <a:off x="8950425" y="5565942"/>
            <a:ext cx="21175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solidFill>
                  <a:srgbClr val="109648"/>
                </a:solidFill>
              </a:rPr>
              <a:t>Não</a:t>
            </a:r>
            <a:endParaRPr lang="en-US" sz="2000" b="1" dirty="0">
              <a:solidFill>
                <a:srgbClr val="1096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1151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0"/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r>
              <a:rPr lang="pt-BR" dirty="0"/>
              <a:t>Uma definição de caso identifica sempre os casos verdadeiros? </a:t>
            </a: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(1/11)</a:t>
            </a:r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B176753-D7C5-C095-B25E-F30FAFC8D04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lIns="91440" tIns="45720" rIns="91440" bIns="45720" anchor="t"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 err="1"/>
              <a:t>Definição</a:t>
            </a:r>
            <a:r>
              <a:rPr lang="en-US" sz="2400" b="1" dirty="0"/>
              <a:t> de </a:t>
            </a:r>
            <a:r>
              <a:rPr lang="en-US" sz="2400" b="1" dirty="0" err="1"/>
              <a:t>caso</a:t>
            </a:r>
            <a:r>
              <a:rPr lang="en-US" sz="2400" b="1" dirty="0"/>
              <a:t> de </a:t>
            </a:r>
            <a:r>
              <a:rPr lang="en-US" sz="2400" b="1" dirty="0" err="1"/>
              <a:t>vigilância</a:t>
            </a:r>
            <a:r>
              <a:rPr lang="en-US" sz="2400" b="1" dirty="0"/>
              <a:t>: </a:t>
            </a:r>
            <a:r>
              <a:rPr lang="en-US" sz="2400" dirty="0" err="1"/>
              <a:t>Qualquer</a:t>
            </a:r>
            <a:r>
              <a:rPr lang="en-US" sz="2400" dirty="0"/>
              <a:t> </a:t>
            </a:r>
            <a:r>
              <a:rPr lang="en-US" sz="2400" dirty="0" err="1"/>
              <a:t>pessoa</a:t>
            </a:r>
            <a:r>
              <a:rPr lang="en-US" sz="2400" dirty="0"/>
              <a:t> com </a:t>
            </a:r>
            <a:r>
              <a:rPr lang="en-US" sz="2400" dirty="0" err="1"/>
              <a:t>início</a:t>
            </a:r>
            <a:r>
              <a:rPr lang="en-US" sz="2400" dirty="0"/>
              <a:t> </a:t>
            </a:r>
            <a:r>
              <a:rPr lang="en-US" sz="2400" dirty="0" err="1"/>
              <a:t>agudo</a:t>
            </a:r>
            <a:r>
              <a:rPr lang="en-US" sz="2400" dirty="0"/>
              <a:t> de </a:t>
            </a:r>
            <a:r>
              <a:rPr lang="en-US" sz="2400" dirty="0" err="1"/>
              <a:t>febre</a:t>
            </a:r>
            <a:r>
              <a:rPr lang="en-US" sz="2400" dirty="0"/>
              <a:t> &gt;38,5</a:t>
            </a:r>
            <a:r>
              <a:rPr lang="en-US" sz="2400" b="1" baseline="30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r>
              <a:rPr lang="en-US" sz="2400" dirty="0"/>
              <a:t> C e </a:t>
            </a:r>
            <a:r>
              <a:rPr lang="en-US" sz="2400" dirty="0" err="1"/>
              <a:t>artralgia</a:t>
            </a:r>
            <a:r>
              <a:rPr lang="en-US" sz="2400" dirty="0"/>
              <a:t> </a:t>
            </a:r>
            <a:r>
              <a:rPr lang="en-US" sz="2400" dirty="0" err="1"/>
              <a:t>ou</a:t>
            </a:r>
            <a:r>
              <a:rPr lang="en-US" sz="2400" dirty="0"/>
              <a:t> </a:t>
            </a:r>
            <a:r>
              <a:rPr lang="en-US" sz="2400" dirty="0" err="1"/>
              <a:t>artrite</a:t>
            </a:r>
            <a:r>
              <a:rPr lang="en-US" sz="2400" dirty="0"/>
              <a:t> grave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037D130-84A6-BE3F-C159-6AC4FCC34150}"/>
              </a:ext>
            </a:extLst>
          </p:cNvPr>
          <p:cNvSpPr/>
          <p:nvPr/>
        </p:nvSpPr>
        <p:spPr>
          <a:xfrm>
            <a:off x="1972457" y="2471731"/>
            <a:ext cx="8247085" cy="3420887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0A3526E2-6787-038F-D72C-9C6E0979A27E}"/>
              </a:ext>
            </a:extLst>
          </p:cNvPr>
          <p:cNvSpPr/>
          <p:nvPr/>
        </p:nvSpPr>
        <p:spPr>
          <a:xfrm rot="16200000">
            <a:off x="5956302" y="1937273"/>
            <a:ext cx="270262" cy="825621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356241D-19DA-1D73-4432-CEAA909EAE41}"/>
              </a:ext>
            </a:extLst>
          </p:cNvPr>
          <p:cNvSpPr txBox="1"/>
          <p:nvPr/>
        </p:nvSpPr>
        <p:spPr>
          <a:xfrm>
            <a:off x="4624583" y="6200513"/>
            <a:ext cx="293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Exposto</a:t>
            </a:r>
          </a:p>
        </p:txBody>
      </p:sp>
    </p:spTree>
    <p:extLst>
      <p:ext uri="{BB962C8B-B14F-4D97-AF65-F5344CB8AC3E}">
        <p14:creationId xmlns:p14="http://schemas.microsoft.com/office/powerpoint/2010/main" val="832013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" grpId="0" animBg="1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D835C810-20AB-028D-6F60-56B2D626CD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10515600" cy="955241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 err="1"/>
              <a:t>Definição</a:t>
            </a:r>
            <a:r>
              <a:rPr lang="en-US" sz="2400" b="1" dirty="0"/>
              <a:t> de </a:t>
            </a:r>
            <a:r>
              <a:rPr lang="en-US" sz="2400" b="1" dirty="0" err="1"/>
              <a:t>caso</a:t>
            </a:r>
            <a:r>
              <a:rPr lang="en-US" sz="2400" b="1" dirty="0"/>
              <a:t>: </a:t>
            </a:r>
            <a:r>
              <a:rPr lang="en-US" sz="2400" dirty="0" err="1"/>
              <a:t>Qualquer</a:t>
            </a:r>
            <a:r>
              <a:rPr lang="en-US" sz="2400" dirty="0"/>
              <a:t> </a:t>
            </a:r>
            <a:r>
              <a:rPr lang="en-US" sz="2400" dirty="0" err="1"/>
              <a:t>pessoa</a:t>
            </a:r>
            <a:r>
              <a:rPr lang="en-US" sz="2400" dirty="0"/>
              <a:t> com </a:t>
            </a:r>
            <a:r>
              <a:rPr lang="en-US" sz="2400" dirty="0" err="1"/>
              <a:t>início</a:t>
            </a:r>
            <a:r>
              <a:rPr lang="en-US" sz="2400" dirty="0"/>
              <a:t> </a:t>
            </a:r>
            <a:r>
              <a:rPr lang="en-US" sz="2400" dirty="0" err="1"/>
              <a:t>agudo</a:t>
            </a:r>
            <a:r>
              <a:rPr lang="en-US" sz="2400" dirty="0"/>
              <a:t> de </a:t>
            </a:r>
            <a:r>
              <a:rPr lang="en-US" sz="2400" dirty="0" err="1"/>
              <a:t>febre</a:t>
            </a:r>
            <a:r>
              <a:rPr lang="en-US" sz="2400" dirty="0"/>
              <a:t> &gt;38,5</a:t>
            </a:r>
            <a:r>
              <a:rPr lang="en-US" sz="2400" b="1" baseline="30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r>
              <a:rPr lang="en-US" sz="2400" dirty="0"/>
              <a:t> C e </a:t>
            </a:r>
            <a:r>
              <a:rPr lang="en-US" sz="2400" dirty="0" err="1"/>
              <a:t>artralgia</a:t>
            </a:r>
            <a:r>
              <a:rPr lang="en-US" sz="2400" dirty="0"/>
              <a:t> </a:t>
            </a:r>
            <a:r>
              <a:rPr lang="en-US" sz="2400" dirty="0" err="1"/>
              <a:t>ou</a:t>
            </a:r>
            <a:r>
              <a:rPr lang="en-US" sz="2400" dirty="0"/>
              <a:t> </a:t>
            </a:r>
            <a:r>
              <a:rPr lang="en-US" sz="2400" dirty="0" err="1"/>
              <a:t>artrite</a:t>
            </a:r>
            <a:r>
              <a:rPr lang="en-US" sz="2400" dirty="0"/>
              <a:t> grave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400" dirty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AD78E86-4C62-E636-FDCA-56F68C8511BA}"/>
              </a:ext>
            </a:extLst>
          </p:cNvPr>
          <p:cNvSpPr/>
          <p:nvPr/>
        </p:nvSpPr>
        <p:spPr>
          <a:xfrm>
            <a:off x="1972457" y="2471731"/>
            <a:ext cx="6213600" cy="3420887"/>
          </a:xfrm>
          <a:prstGeom prst="rect">
            <a:avLst/>
          </a:prstGeom>
          <a:solidFill>
            <a:srgbClr val="F9BFC5"/>
          </a:solidFill>
          <a:ln w="571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Google Shape;169;p10">
            <a:extLst>
              <a:ext uri="{FF2B5EF4-FFF2-40B4-BE49-F238E27FC236}">
                <a16:creationId xmlns:a16="http://schemas.microsoft.com/office/drawing/2014/main" id="{359A970B-EE98-8444-B4B6-9B3DBEC916CC}"/>
              </a:ext>
            </a:extLst>
          </p:cNvPr>
          <p:cNvSpPr txBox="1"/>
          <p:nvPr/>
        </p:nvSpPr>
        <p:spPr>
          <a:xfrm>
            <a:off x="4153086" y="3626315"/>
            <a:ext cx="1938338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Infectado</a:t>
            </a:r>
            <a:endParaRPr sz="2000" b="1" dirty="0"/>
          </a:p>
        </p:txBody>
      </p:sp>
      <p:sp>
        <p:nvSpPr>
          <p:cNvPr id="37" name="Google Shape;178;p10">
            <a:extLst>
              <a:ext uri="{FF2B5EF4-FFF2-40B4-BE49-F238E27FC236}">
                <a16:creationId xmlns:a16="http://schemas.microsoft.com/office/drawing/2014/main" id="{BDE67D51-918F-77DC-6099-BE03AD3011D0}"/>
              </a:ext>
            </a:extLst>
          </p:cNvPr>
          <p:cNvSpPr txBox="1"/>
          <p:nvPr/>
        </p:nvSpPr>
        <p:spPr>
          <a:xfrm>
            <a:off x="8566623" y="3626315"/>
            <a:ext cx="1333500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Não</a:t>
            </a:r>
            <a:r>
              <a:rPr lang="en-US" sz="2000" b="1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infectado</a:t>
            </a:r>
            <a:endParaRPr sz="2000" b="1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037D130-84A6-BE3F-C159-6AC4FCC34150}"/>
              </a:ext>
            </a:extLst>
          </p:cNvPr>
          <p:cNvSpPr/>
          <p:nvPr/>
        </p:nvSpPr>
        <p:spPr>
          <a:xfrm>
            <a:off x="1972457" y="2471731"/>
            <a:ext cx="8247085" cy="3420887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BF6A05EB-5B16-BD31-F253-3F1CB066339C}"/>
              </a:ext>
            </a:extLst>
          </p:cNvPr>
          <p:cNvSpPr/>
          <p:nvPr/>
        </p:nvSpPr>
        <p:spPr>
          <a:xfrm rot="16200000">
            <a:off x="5956302" y="1937273"/>
            <a:ext cx="270262" cy="8256217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7BE140-A169-3083-6782-B2B37C6A63B7}"/>
              </a:ext>
            </a:extLst>
          </p:cNvPr>
          <p:cNvSpPr txBox="1"/>
          <p:nvPr/>
        </p:nvSpPr>
        <p:spPr>
          <a:xfrm>
            <a:off x="4624583" y="6200513"/>
            <a:ext cx="293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Exposto</a:t>
            </a:r>
          </a:p>
        </p:txBody>
      </p:sp>
      <p:sp>
        <p:nvSpPr>
          <p:cNvPr id="4" name="Google Shape;165;p10">
            <a:extLst>
              <a:ext uri="{FF2B5EF4-FFF2-40B4-BE49-F238E27FC236}">
                <a16:creationId xmlns:a16="http://schemas.microsoft.com/office/drawing/2014/main" id="{B3271C3A-E3D9-0902-595C-7BB0E173292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r>
              <a:rPr lang="pt-BR" dirty="0"/>
              <a:t>Uma definição de caso identifica sempre os casos verdadeiros? </a:t>
            </a: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(2/11)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9716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9AD78E86-4C62-E636-FDCA-56F68C8511BA}"/>
              </a:ext>
            </a:extLst>
          </p:cNvPr>
          <p:cNvSpPr/>
          <p:nvPr/>
        </p:nvSpPr>
        <p:spPr>
          <a:xfrm>
            <a:off x="1972457" y="2471731"/>
            <a:ext cx="6213600" cy="3420887"/>
          </a:xfrm>
          <a:prstGeom prst="rect">
            <a:avLst/>
          </a:prstGeom>
          <a:solidFill>
            <a:srgbClr val="F9BFC5"/>
          </a:solidFill>
          <a:ln w="571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4E10288-A765-47C7-22AA-44B51FF4BE36}"/>
              </a:ext>
            </a:extLst>
          </p:cNvPr>
          <p:cNvSpPr/>
          <p:nvPr/>
        </p:nvSpPr>
        <p:spPr>
          <a:xfrm>
            <a:off x="1984488" y="2478398"/>
            <a:ext cx="3890095" cy="3414220"/>
          </a:xfrm>
          <a:prstGeom prst="rect">
            <a:avLst/>
          </a:prstGeom>
          <a:solidFill>
            <a:srgbClr val="F37D88"/>
          </a:solidFill>
          <a:ln w="28575"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Google Shape;176;p10">
            <a:extLst>
              <a:ext uri="{FF2B5EF4-FFF2-40B4-BE49-F238E27FC236}">
                <a16:creationId xmlns:a16="http://schemas.microsoft.com/office/drawing/2014/main" id="{14A48DC3-6B82-ED20-100C-8B75B5717993}"/>
              </a:ext>
            </a:extLst>
          </p:cNvPr>
          <p:cNvSpPr txBox="1"/>
          <p:nvPr/>
        </p:nvSpPr>
        <p:spPr>
          <a:xfrm>
            <a:off x="2995216" y="3829768"/>
            <a:ext cx="1868638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Sintomático</a:t>
            </a:r>
            <a:endParaRPr sz="2000" b="1" dirty="0"/>
          </a:p>
        </p:txBody>
      </p:sp>
      <p:sp>
        <p:nvSpPr>
          <p:cNvPr id="5" name="Google Shape;176;p10">
            <a:extLst>
              <a:ext uri="{FF2B5EF4-FFF2-40B4-BE49-F238E27FC236}">
                <a16:creationId xmlns:a16="http://schemas.microsoft.com/office/drawing/2014/main" id="{C5CF74ED-691C-CB16-78FE-0528B0402E51}"/>
              </a:ext>
            </a:extLst>
          </p:cNvPr>
          <p:cNvSpPr txBox="1"/>
          <p:nvPr/>
        </p:nvSpPr>
        <p:spPr>
          <a:xfrm>
            <a:off x="6088981" y="3780203"/>
            <a:ext cx="196148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Assintomático</a:t>
            </a:r>
            <a:endParaRPr sz="2000" b="1" dirty="0"/>
          </a:p>
        </p:txBody>
      </p:sp>
      <p:sp>
        <p:nvSpPr>
          <p:cNvPr id="6" name="Google Shape;178;p10">
            <a:extLst>
              <a:ext uri="{FF2B5EF4-FFF2-40B4-BE49-F238E27FC236}">
                <a16:creationId xmlns:a16="http://schemas.microsoft.com/office/drawing/2014/main" id="{4BE6D7AD-4848-8DF3-523E-3459361B8D2F}"/>
              </a:ext>
            </a:extLst>
          </p:cNvPr>
          <p:cNvSpPr txBox="1"/>
          <p:nvPr/>
        </p:nvSpPr>
        <p:spPr>
          <a:xfrm>
            <a:off x="8566623" y="3626315"/>
            <a:ext cx="1333500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Não</a:t>
            </a:r>
            <a:r>
              <a:rPr lang="en-US" sz="2000" b="1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infectado</a:t>
            </a:r>
            <a:endParaRPr sz="2000" b="1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037D130-84A6-BE3F-C159-6AC4FCC34150}"/>
              </a:ext>
            </a:extLst>
          </p:cNvPr>
          <p:cNvSpPr/>
          <p:nvPr/>
        </p:nvSpPr>
        <p:spPr>
          <a:xfrm>
            <a:off x="1984489" y="2471731"/>
            <a:ext cx="8247085" cy="3420887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F3AE58FE-1ED2-C7C9-E971-DCD7EDE1EC28}"/>
              </a:ext>
            </a:extLst>
          </p:cNvPr>
          <p:cNvSpPr/>
          <p:nvPr/>
        </p:nvSpPr>
        <p:spPr>
          <a:xfrm rot="16200000">
            <a:off x="4930100" y="2963476"/>
            <a:ext cx="280052" cy="621360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8259B3C-6882-667B-CF91-737CDA7798EF}"/>
              </a:ext>
            </a:extLst>
          </p:cNvPr>
          <p:cNvSpPr txBox="1"/>
          <p:nvPr/>
        </p:nvSpPr>
        <p:spPr>
          <a:xfrm>
            <a:off x="4629150" y="6200513"/>
            <a:ext cx="293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Infetado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A892507D-6846-F680-5F4E-29A7AE6C42A4}"/>
              </a:ext>
            </a:extLst>
          </p:cNvPr>
          <p:cNvSpPr txBox="1">
            <a:spLocks/>
          </p:cNvSpPr>
          <p:nvPr/>
        </p:nvSpPr>
        <p:spPr>
          <a:xfrm>
            <a:off x="838200" y="1478857"/>
            <a:ext cx="10515600" cy="955241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en-US" sz="2400" b="1"/>
              <a:t>Definição de caso: </a:t>
            </a:r>
            <a:r>
              <a:rPr lang="en-US" sz="2400"/>
              <a:t>Qualquer pessoa com início agudo de febre &gt;38,5</a:t>
            </a:r>
            <a:r>
              <a:rPr lang="en-US" sz="2400" b="1" baseline="3000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r>
              <a:rPr lang="en-US" sz="2400"/>
              <a:t> C e artralgia ou artrite grave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400"/>
          </a:p>
          <a:p>
            <a:pPr marL="0" indent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en-US" sz="2400"/>
          </a:p>
        </p:txBody>
      </p:sp>
      <p:sp>
        <p:nvSpPr>
          <p:cNvPr id="10" name="Google Shape;165;p10">
            <a:extLst>
              <a:ext uri="{FF2B5EF4-FFF2-40B4-BE49-F238E27FC236}">
                <a16:creationId xmlns:a16="http://schemas.microsoft.com/office/drawing/2014/main" id="{4775DC1C-63C8-E485-94CC-C115733747F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r>
              <a:rPr lang="pt-BR" dirty="0"/>
              <a:t>Uma definição de caso identifica sempre os casos verdadeiros? </a:t>
            </a: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(3/11)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81424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165;p10">
            <a:extLst>
              <a:ext uri="{FF2B5EF4-FFF2-40B4-BE49-F238E27FC236}">
                <a16:creationId xmlns:a16="http://schemas.microsoft.com/office/drawing/2014/main" id="{FC280033-2C0D-9C61-E8DC-76B6D6BAB93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r>
              <a:rPr lang="pt-BR" dirty="0"/>
              <a:t>Uma definição de caso identifica sempre os casos verdadeiros? </a:t>
            </a: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(4/11)</a:t>
            </a:r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4DE24EAC-8B9F-B799-A04D-49C7A11B513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/>
              <a:t>Definição de caso: </a:t>
            </a:r>
            <a:r>
              <a:rPr lang="en-US" sz="2400"/>
              <a:t>Qualquer pessoa com início agudo de febre &gt;38,5</a:t>
            </a:r>
            <a:r>
              <a:rPr lang="en-US" sz="2400" b="1" baseline="3000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r>
              <a:rPr lang="en-US" sz="2400"/>
              <a:t> C e artralgia ou artrite grave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40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AD78E86-4C62-E636-FDCA-56F68C8511BA}"/>
              </a:ext>
            </a:extLst>
          </p:cNvPr>
          <p:cNvSpPr/>
          <p:nvPr/>
        </p:nvSpPr>
        <p:spPr>
          <a:xfrm>
            <a:off x="5898648" y="2471731"/>
            <a:ext cx="2287410" cy="3420887"/>
          </a:xfrm>
          <a:prstGeom prst="rect">
            <a:avLst/>
          </a:prstGeom>
          <a:solidFill>
            <a:srgbClr val="F9BFC5"/>
          </a:solidFill>
          <a:ln w="57150"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4E10288-A765-47C7-22AA-44B51FF4BE36}"/>
              </a:ext>
            </a:extLst>
          </p:cNvPr>
          <p:cNvSpPr/>
          <p:nvPr/>
        </p:nvSpPr>
        <p:spPr>
          <a:xfrm>
            <a:off x="1972458" y="2478398"/>
            <a:ext cx="3902126" cy="3414219"/>
          </a:xfrm>
          <a:prstGeom prst="rect">
            <a:avLst/>
          </a:prstGeom>
          <a:solidFill>
            <a:srgbClr val="F37D8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Google Shape;176;p10">
            <a:extLst>
              <a:ext uri="{FF2B5EF4-FFF2-40B4-BE49-F238E27FC236}">
                <a16:creationId xmlns:a16="http://schemas.microsoft.com/office/drawing/2014/main" id="{14A48DC3-6B82-ED20-100C-8B75B5717993}"/>
              </a:ext>
            </a:extLst>
          </p:cNvPr>
          <p:cNvSpPr txBox="1"/>
          <p:nvPr/>
        </p:nvSpPr>
        <p:spPr>
          <a:xfrm>
            <a:off x="2787585" y="3576258"/>
            <a:ext cx="1868638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Sintomático</a:t>
            </a:r>
            <a:endParaRPr sz="2000" b="1"/>
          </a:p>
        </p:txBody>
      </p:sp>
      <p:sp>
        <p:nvSpPr>
          <p:cNvPr id="11" name="L-Shape 10">
            <a:extLst>
              <a:ext uri="{FF2B5EF4-FFF2-40B4-BE49-F238E27FC236}">
                <a16:creationId xmlns:a16="http://schemas.microsoft.com/office/drawing/2014/main" id="{63058413-B572-E3DE-A0A5-9AF65C0FFE51}"/>
              </a:ext>
            </a:extLst>
          </p:cNvPr>
          <p:cNvSpPr/>
          <p:nvPr/>
        </p:nvSpPr>
        <p:spPr>
          <a:xfrm rot="10800000">
            <a:off x="1972454" y="2475061"/>
            <a:ext cx="3926194" cy="3414219"/>
          </a:xfrm>
          <a:prstGeom prst="corner">
            <a:avLst>
              <a:gd name="adj1" fmla="val 55638"/>
              <a:gd name="adj2" fmla="val 64801"/>
            </a:avLst>
          </a:prstGeom>
          <a:solidFill>
            <a:srgbClr val="EF5362"/>
          </a:solidFill>
          <a:ln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Google Shape;173;p10">
            <a:extLst>
              <a:ext uri="{FF2B5EF4-FFF2-40B4-BE49-F238E27FC236}">
                <a16:creationId xmlns:a16="http://schemas.microsoft.com/office/drawing/2014/main" id="{4B824D17-4705-2372-D197-39CE3BF76077}"/>
              </a:ext>
            </a:extLst>
          </p:cNvPr>
          <p:cNvSpPr txBox="1"/>
          <p:nvPr/>
        </p:nvSpPr>
        <p:spPr>
          <a:xfrm>
            <a:off x="4084592" y="2868412"/>
            <a:ext cx="1267131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Febre &gt;38,5 C</a:t>
            </a:r>
            <a:r>
              <a:rPr lang="en-US" sz="2000" b="1" i="0" u="none" strike="noStrike" cap="none" baseline="3000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endParaRPr sz="2000" b="1"/>
          </a:p>
        </p:txBody>
      </p:sp>
      <p:sp>
        <p:nvSpPr>
          <p:cNvPr id="12" name="Google Shape;176;p10">
            <a:extLst>
              <a:ext uri="{FF2B5EF4-FFF2-40B4-BE49-F238E27FC236}">
                <a16:creationId xmlns:a16="http://schemas.microsoft.com/office/drawing/2014/main" id="{0131BCB6-2681-CAD1-7186-384DB75DBF20}"/>
              </a:ext>
            </a:extLst>
          </p:cNvPr>
          <p:cNvSpPr txBox="1"/>
          <p:nvPr/>
        </p:nvSpPr>
        <p:spPr>
          <a:xfrm>
            <a:off x="6096000" y="3768763"/>
            <a:ext cx="196148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Assintomático</a:t>
            </a:r>
            <a:endParaRPr sz="2000" b="1"/>
          </a:p>
        </p:txBody>
      </p:sp>
      <p:sp>
        <p:nvSpPr>
          <p:cNvPr id="13" name="Google Shape;178;p10">
            <a:extLst>
              <a:ext uri="{FF2B5EF4-FFF2-40B4-BE49-F238E27FC236}">
                <a16:creationId xmlns:a16="http://schemas.microsoft.com/office/drawing/2014/main" id="{0B273EB4-A5CE-707B-DE5F-E3EC62DE53F5}"/>
              </a:ext>
            </a:extLst>
          </p:cNvPr>
          <p:cNvSpPr txBox="1"/>
          <p:nvPr/>
        </p:nvSpPr>
        <p:spPr>
          <a:xfrm>
            <a:off x="8566623" y="3626315"/>
            <a:ext cx="1333500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Não</a:t>
            </a:r>
            <a:r>
              <a:rPr lang="en-US" sz="2000" b="1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infectado</a:t>
            </a:r>
            <a:endParaRPr sz="2000" b="1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037D130-84A6-BE3F-C159-6AC4FCC34150}"/>
              </a:ext>
            </a:extLst>
          </p:cNvPr>
          <p:cNvSpPr/>
          <p:nvPr/>
        </p:nvSpPr>
        <p:spPr>
          <a:xfrm>
            <a:off x="1948393" y="2471731"/>
            <a:ext cx="8247085" cy="3420887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72760E38-343D-8D84-4E5F-227798362914}"/>
              </a:ext>
            </a:extLst>
          </p:cNvPr>
          <p:cNvSpPr/>
          <p:nvPr/>
        </p:nvSpPr>
        <p:spPr>
          <a:xfrm rot="16200000">
            <a:off x="3790961" y="4102615"/>
            <a:ext cx="280052" cy="3935323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0AAACF-964E-2D96-C476-B18DB47FDAF7}"/>
              </a:ext>
            </a:extLst>
          </p:cNvPr>
          <p:cNvSpPr txBox="1"/>
          <p:nvPr/>
        </p:nvSpPr>
        <p:spPr>
          <a:xfrm>
            <a:off x="2464137" y="6210303"/>
            <a:ext cx="293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Sintomático</a:t>
            </a:r>
          </a:p>
        </p:txBody>
      </p:sp>
    </p:spTree>
    <p:extLst>
      <p:ext uri="{BB962C8B-B14F-4D97-AF65-F5344CB8AC3E}">
        <p14:creationId xmlns:p14="http://schemas.microsoft.com/office/powerpoint/2010/main" val="2344944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4AD23577-A22C-99DD-E376-08CC13DB29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10515600" cy="955241"/>
          </a:xfrm>
        </p:spPr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/>
              <a:t>Definição de caso: </a:t>
            </a:r>
            <a:r>
              <a:rPr lang="en-US" sz="2400"/>
              <a:t>Qualquer pessoa com início agudo de febre &gt;38,5</a:t>
            </a:r>
            <a:r>
              <a:rPr lang="en-US" sz="2400" b="1" baseline="3000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r>
              <a:rPr lang="en-US" sz="2400"/>
              <a:t> C e artralgia ou artrite grave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40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AD78E86-4C62-E636-FDCA-56F68C8511BA}"/>
              </a:ext>
            </a:extLst>
          </p:cNvPr>
          <p:cNvSpPr/>
          <p:nvPr/>
        </p:nvSpPr>
        <p:spPr>
          <a:xfrm>
            <a:off x="1972457" y="2471731"/>
            <a:ext cx="6213600" cy="3420887"/>
          </a:xfrm>
          <a:prstGeom prst="rect">
            <a:avLst/>
          </a:prstGeom>
          <a:solidFill>
            <a:srgbClr val="F9BFC5"/>
          </a:solidFill>
          <a:ln w="57150"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4E10288-A765-47C7-22AA-44B51FF4BE36}"/>
              </a:ext>
            </a:extLst>
          </p:cNvPr>
          <p:cNvSpPr/>
          <p:nvPr/>
        </p:nvSpPr>
        <p:spPr>
          <a:xfrm>
            <a:off x="1972458" y="2478398"/>
            <a:ext cx="3902126" cy="3414219"/>
          </a:xfrm>
          <a:prstGeom prst="rect">
            <a:avLst/>
          </a:prstGeom>
          <a:solidFill>
            <a:srgbClr val="F37D88"/>
          </a:solidFill>
          <a:ln w="28575"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F200068-3F9C-252E-5D1B-10B5DAA16019}"/>
              </a:ext>
            </a:extLst>
          </p:cNvPr>
          <p:cNvSpPr/>
          <p:nvPr/>
        </p:nvSpPr>
        <p:spPr>
          <a:xfrm>
            <a:off x="1963307" y="2475063"/>
            <a:ext cx="1707735" cy="3414219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Google Shape;176;p10">
            <a:extLst>
              <a:ext uri="{FF2B5EF4-FFF2-40B4-BE49-F238E27FC236}">
                <a16:creationId xmlns:a16="http://schemas.microsoft.com/office/drawing/2014/main" id="{0F161317-E26D-12C0-FC5F-1E4C68DA221E}"/>
              </a:ext>
            </a:extLst>
          </p:cNvPr>
          <p:cNvSpPr txBox="1"/>
          <p:nvPr/>
        </p:nvSpPr>
        <p:spPr>
          <a:xfrm>
            <a:off x="1996522" y="4926359"/>
            <a:ext cx="1722649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Artralgia / Artrite</a:t>
            </a:r>
            <a:endParaRPr sz="2000" b="1"/>
          </a:p>
        </p:txBody>
      </p:sp>
      <p:sp>
        <p:nvSpPr>
          <p:cNvPr id="7" name="Google Shape;176;p10">
            <a:extLst>
              <a:ext uri="{FF2B5EF4-FFF2-40B4-BE49-F238E27FC236}">
                <a16:creationId xmlns:a16="http://schemas.microsoft.com/office/drawing/2014/main" id="{EC1CDEFD-2473-A63E-94D8-596B5FFD12EE}"/>
              </a:ext>
            </a:extLst>
          </p:cNvPr>
          <p:cNvSpPr txBox="1"/>
          <p:nvPr/>
        </p:nvSpPr>
        <p:spPr>
          <a:xfrm>
            <a:off x="6096000" y="3768763"/>
            <a:ext cx="196148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Assintomático</a:t>
            </a:r>
            <a:endParaRPr sz="2000" b="1"/>
          </a:p>
        </p:txBody>
      </p:sp>
      <p:sp>
        <p:nvSpPr>
          <p:cNvPr id="11" name="Google Shape;178;p10">
            <a:extLst>
              <a:ext uri="{FF2B5EF4-FFF2-40B4-BE49-F238E27FC236}">
                <a16:creationId xmlns:a16="http://schemas.microsoft.com/office/drawing/2014/main" id="{D2D4B2A3-C81D-A15C-3259-9FE755526D37}"/>
              </a:ext>
            </a:extLst>
          </p:cNvPr>
          <p:cNvSpPr txBox="1"/>
          <p:nvPr/>
        </p:nvSpPr>
        <p:spPr>
          <a:xfrm>
            <a:off x="8566623" y="3626315"/>
            <a:ext cx="1333500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Não</a:t>
            </a:r>
            <a:r>
              <a:rPr lang="en-US" sz="2000" b="1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infectado</a:t>
            </a:r>
            <a:endParaRPr sz="2000" b="1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037D130-84A6-BE3F-C159-6AC4FCC34150}"/>
              </a:ext>
            </a:extLst>
          </p:cNvPr>
          <p:cNvSpPr/>
          <p:nvPr/>
        </p:nvSpPr>
        <p:spPr>
          <a:xfrm>
            <a:off x="1948393" y="2471731"/>
            <a:ext cx="8247085" cy="3420887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F1A2F0F6-CE19-FAC0-8225-E6CEA5047777}"/>
              </a:ext>
            </a:extLst>
          </p:cNvPr>
          <p:cNvSpPr/>
          <p:nvPr/>
        </p:nvSpPr>
        <p:spPr>
          <a:xfrm rot="16200000">
            <a:off x="3790961" y="4102615"/>
            <a:ext cx="280052" cy="3935323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32114FF-2FD8-41F7-3869-B215B5CD0B71}"/>
              </a:ext>
            </a:extLst>
          </p:cNvPr>
          <p:cNvSpPr txBox="1"/>
          <p:nvPr/>
        </p:nvSpPr>
        <p:spPr>
          <a:xfrm>
            <a:off x="2464137" y="6210303"/>
            <a:ext cx="293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Sintomático</a:t>
            </a:r>
          </a:p>
        </p:txBody>
      </p:sp>
      <p:sp>
        <p:nvSpPr>
          <p:cNvPr id="5" name="Google Shape;165;p10">
            <a:extLst>
              <a:ext uri="{FF2B5EF4-FFF2-40B4-BE49-F238E27FC236}">
                <a16:creationId xmlns:a16="http://schemas.microsoft.com/office/drawing/2014/main" id="{83D19BD2-1C1B-CC63-25C2-1BF0079EBC4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r>
              <a:rPr lang="pt-BR" dirty="0"/>
              <a:t>Uma definição de caso identifica sempre os casos verdadeiros? </a:t>
            </a: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(5/11)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09432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5;p10">
            <a:extLst>
              <a:ext uri="{FF2B5EF4-FFF2-40B4-BE49-F238E27FC236}">
                <a16:creationId xmlns:a16="http://schemas.microsoft.com/office/drawing/2014/main" id="{33166FEB-D18F-B145-8FAA-91E16B4A1BB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r>
              <a:rPr lang="pt-BR" dirty="0"/>
              <a:t>Uma definição de caso identifica sempre os casos verdadeiros? </a:t>
            </a: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(6/11)</a:t>
            </a:r>
            <a:endParaRPr lang="en-US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7B1593ED-F0DB-0292-22D3-11B198A76E9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/>
              <a:t>Definição de caso: </a:t>
            </a:r>
            <a:r>
              <a:rPr lang="en-US" sz="2400"/>
              <a:t>Qualquer pessoa com início agudo de febre &gt;38,5</a:t>
            </a:r>
            <a:r>
              <a:rPr lang="en-US" sz="2400" b="1" baseline="3000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r>
              <a:rPr lang="en-US" sz="2400"/>
              <a:t> C e artralgia ou artrite grave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40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AD78E86-4C62-E636-FDCA-56F68C8511BA}"/>
              </a:ext>
            </a:extLst>
          </p:cNvPr>
          <p:cNvSpPr/>
          <p:nvPr/>
        </p:nvSpPr>
        <p:spPr>
          <a:xfrm>
            <a:off x="5764319" y="2471731"/>
            <a:ext cx="2421737" cy="3420887"/>
          </a:xfrm>
          <a:prstGeom prst="rect">
            <a:avLst/>
          </a:prstGeom>
          <a:solidFill>
            <a:srgbClr val="F9BFC5"/>
          </a:solidFill>
          <a:ln w="57150"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4E10288-A765-47C7-22AA-44B51FF4BE36}"/>
              </a:ext>
            </a:extLst>
          </p:cNvPr>
          <p:cNvSpPr/>
          <p:nvPr/>
        </p:nvSpPr>
        <p:spPr>
          <a:xfrm>
            <a:off x="1972458" y="2478398"/>
            <a:ext cx="3902126" cy="3414219"/>
          </a:xfrm>
          <a:prstGeom prst="rect">
            <a:avLst/>
          </a:prstGeom>
          <a:solidFill>
            <a:srgbClr val="F37D8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Google Shape;173;p10">
            <a:extLst>
              <a:ext uri="{FF2B5EF4-FFF2-40B4-BE49-F238E27FC236}">
                <a16:creationId xmlns:a16="http://schemas.microsoft.com/office/drawing/2014/main" id="{4B824D17-4705-2372-D197-39CE3BF76077}"/>
              </a:ext>
            </a:extLst>
          </p:cNvPr>
          <p:cNvSpPr txBox="1"/>
          <p:nvPr/>
        </p:nvSpPr>
        <p:spPr>
          <a:xfrm>
            <a:off x="4393802" y="2865079"/>
            <a:ext cx="1267131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Febre &gt;38,5 C</a:t>
            </a:r>
            <a:r>
              <a:rPr lang="en-US" sz="2000" b="1" i="0" u="none" strike="noStrike" cap="none" baseline="3000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endParaRPr sz="2000" b="1"/>
          </a:p>
        </p:txBody>
      </p:sp>
      <p:sp>
        <p:nvSpPr>
          <p:cNvPr id="7" name="Google Shape;183;p10">
            <a:extLst>
              <a:ext uri="{FF2B5EF4-FFF2-40B4-BE49-F238E27FC236}">
                <a16:creationId xmlns:a16="http://schemas.microsoft.com/office/drawing/2014/main" id="{CD41DB85-39CF-DB80-12AF-83E0C9AACE18}"/>
              </a:ext>
            </a:extLst>
          </p:cNvPr>
          <p:cNvSpPr txBox="1"/>
          <p:nvPr/>
        </p:nvSpPr>
        <p:spPr>
          <a:xfrm>
            <a:off x="2303022" y="2921189"/>
            <a:ext cx="1568801" cy="10156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Febre &gt;38,5</a:t>
            </a:r>
            <a:r>
              <a:rPr lang="en-US" sz="2000" b="1" i="0" u="none" strike="noStrike" cap="none" baseline="3000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 C e artrite</a:t>
            </a:r>
            <a:endParaRPr sz="2000" b="1"/>
          </a:p>
        </p:txBody>
      </p:sp>
      <p:sp>
        <p:nvSpPr>
          <p:cNvPr id="13" name="L-Shape 12">
            <a:extLst>
              <a:ext uri="{FF2B5EF4-FFF2-40B4-BE49-F238E27FC236}">
                <a16:creationId xmlns:a16="http://schemas.microsoft.com/office/drawing/2014/main" id="{FB1D0B5A-F1C9-ED54-5F59-3A4D979856EE}"/>
              </a:ext>
            </a:extLst>
          </p:cNvPr>
          <p:cNvSpPr/>
          <p:nvPr/>
        </p:nvSpPr>
        <p:spPr>
          <a:xfrm rot="10800000">
            <a:off x="1972454" y="2475061"/>
            <a:ext cx="3902125" cy="3414219"/>
          </a:xfrm>
          <a:prstGeom prst="corner">
            <a:avLst>
              <a:gd name="adj1" fmla="val 55638"/>
              <a:gd name="adj2" fmla="val 64801"/>
            </a:avLst>
          </a:prstGeom>
          <a:solidFill>
            <a:srgbClr val="EF5362"/>
          </a:solidFill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F200068-3F9C-252E-5D1B-10B5DAA16019}"/>
              </a:ext>
            </a:extLst>
          </p:cNvPr>
          <p:cNvSpPr/>
          <p:nvPr/>
        </p:nvSpPr>
        <p:spPr>
          <a:xfrm>
            <a:off x="1967062" y="4361444"/>
            <a:ext cx="1704933" cy="15278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4DC0B78-F1BF-10F6-B4B2-AECE0F5CC09E}"/>
              </a:ext>
            </a:extLst>
          </p:cNvPr>
          <p:cNvSpPr/>
          <p:nvPr/>
        </p:nvSpPr>
        <p:spPr>
          <a:xfrm>
            <a:off x="1965726" y="2471727"/>
            <a:ext cx="1706269" cy="1910830"/>
          </a:xfrm>
          <a:prstGeom prst="rect">
            <a:avLst/>
          </a:prstGeom>
          <a:solidFill>
            <a:srgbClr val="C198E0"/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Google Shape;173;p10">
            <a:extLst>
              <a:ext uri="{FF2B5EF4-FFF2-40B4-BE49-F238E27FC236}">
                <a16:creationId xmlns:a16="http://schemas.microsoft.com/office/drawing/2014/main" id="{FBD2DE79-59D6-E566-EC81-F25DD5A873BB}"/>
              </a:ext>
            </a:extLst>
          </p:cNvPr>
          <p:cNvSpPr txBox="1"/>
          <p:nvPr/>
        </p:nvSpPr>
        <p:spPr>
          <a:xfrm>
            <a:off x="4084592" y="2868412"/>
            <a:ext cx="1267131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Febre &gt;38,5 C</a:t>
            </a:r>
            <a:r>
              <a:rPr lang="en-US" sz="2000" b="1" i="0" u="none" strike="noStrike" cap="none" baseline="3000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endParaRPr sz="2000" b="1"/>
          </a:p>
        </p:txBody>
      </p:sp>
      <p:sp>
        <p:nvSpPr>
          <p:cNvPr id="17" name="Google Shape;183;p10">
            <a:extLst>
              <a:ext uri="{FF2B5EF4-FFF2-40B4-BE49-F238E27FC236}">
                <a16:creationId xmlns:a16="http://schemas.microsoft.com/office/drawing/2014/main" id="{F18EF911-B960-25C0-BF06-B15DE8AE3C75}"/>
              </a:ext>
            </a:extLst>
          </p:cNvPr>
          <p:cNvSpPr txBox="1"/>
          <p:nvPr/>
        </p:nvSpPr>
        <p:spPr>
          <a:xfrm>
            <a:off x="2138127" y="2835991"/>
            <a:ext cx="1295400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Febre &gt;38,5</a:t>
            </a:r>
            <a:r>
              <a:rPr lang="en-US" sz="2000" b="1" i="0" u="none" strike="noStrike" cap="none" baseline="3000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 C e artrite</a:t>
            </a:r>
            <a:endParaRPr sz="2000" b="1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037D130-84A6-BE3F-C159-6AC4FCC34150}"/>
              </a:ext>
            </a:extLst>
          </p:cNvPr>
          <p:cNvSpPr/>
          <p:nvPr/>
        </p:nvSpPr>
        <p:spPr>
          <a:xfrm>
            <a:off x="1948393" y="2471731"/>
            <a:ext cx="8247085" cy="3420887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Google Shape;176;p10">
            <a:extLst>
              <a:ext uri="{FF2B5EF4-FFF2-40B4-BE49-F238E27FC236}">
                <a16:creationId xmlns:a16="http://schemas.microsoft.com/office/drawing/2014/main" id="{673BBBF4-E7C1-790B-17E2-9157BCCBEDD5}"/>
              </a:ext>
            </a:extLst>
          </p:cNvPr>
          <p:cNvSpPr txBox="1"/>
          <p:nvPr/>
        </p:nvSpPr>
        <p:spPr>
          <a:xfrm>
            <a:off x="1996522" y="4781702"/>
            <a:ext cx="1722649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Artralgia / Artrite</a:t>
            </a:r>
            <a:endParaRPr sz="2000" b="1"/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8D8F3F70-A4F6-4F26-EC3F-D7263036EF1D}"/>
              </a:ext>
            </a:extLst>
          </p:cNvPr>
          <p:cNvSpPr/>
          <p:nvPr/>
        </p:nvSpPr>
        <p:spPr>
          <a:xfrm rot="16200000">
            <a:off x="3790961" y="4102615"/>
            <a:ext cx="280052" cy="3935323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C987BB-A19D-54A6-7EC5-F8B591CCC969}"/>
              </a:ext>
            </a:extLst>
          </p:cNvPr>
          <p:cNvSpPr txBox="1"/>
          <p:nvPr/>
        </p:nvSpPr>
        <p:spPr>
          <a:xfrm>
            <a:off x="2464137" y="6210303"/>
            <a:ext cx="293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/>
              <a:t>Sintomático</a:t>
            </a:r>
          </a:p>
        </p:txBody>
      </p:sp>
      <p:sp>
        <p:nvSpPr>
          <p:cNvPr id="11" name="Google Shape;176;p10">
            <a:extLst>
              <a:ext uri="{FF2B5EF4-FFF2-40B4-BE49-F238E27FC236}">
                <a16:creationId xmlns:a16="http://schemas.microsoft.com/office/drawing/2014/main" id="{3588D8E0-F541-ECE9-895F-D1EB9A916280}"/>
              </a:ext>
            </a:extLst>
          </p:cNvPr>
          <p:cNvSpPr txBox="1"/>
          <p:nvPr/>
        </p:nvSpPr>
        <p:spPr>
          <a:xfrm>
            <a:off x="6096000" y="3768763"/>
            <a:ext cx="196148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Assintomático</a:t>
            </a:r>
            <a:endParaRPr sz="2000" b="1" dirty="0"/>
          </a:p>
        </p:txBody>
      </p:sp>
      <p:sp>
        <p:nvSpPr>
          <p:cNvPr id="12" name="Google Shape;178;p10">
            <a:extLst>
              <a:ext uri="{FF2B5EF4-FFF2-40B4-BE49-F238E27FC236}">
                <a16:creationId xmlns:a16="http://schemas.microsoft.com/office/drawing/2014/main" id="{5CB5001D-4621-80D5-47EC-B4A5A9596769}"/>
              </a:ext>
            </a:extLst>
          </p:cNvPr>
          <p:cNvSpPr txBox="1"/>
          <p:nvPr/>
        </p:nvSpPr>
        <p:spPr>
          <a:xfrm>
            <a:off x="8566623" y="3626315"/>
            <a:ext cx="1333500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Não</a:t>
            </a:r>
            <a:r>
              <a:rPr lang="en-US" sz="2000" b="1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sz="2000" b="1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infectado</a:t>
            </a:r>
            <a:endParaRPr sz="2000" b="1" dirty="0"/>
          </a:p>
        </p:txBody>
      </p:sp>
    </p:spTree>
    <p:extLst>
      <p:ext uri="{BB962C8B-B14F-4D97-AF65-F5344CB8AC3E}">
        <p14:creationId xmlns:p14="http://schemas.microsoft.com/office/powerpoint/2010/main" val="13115967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41213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65;p10">
            <a:extLst>
              <a:ext uri="{FF2B5EF4-FFF2-40B4-BE49-F238E27FC236}">
                <a16:creationId xmlns:a16="http://schemas.microsoft.com/office/drawing/2014/main" id="{C4AAABF5-F833-73B6-2F34-26D5AA43F9A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r>
              <a:rPr lang="pt-BR" dirty="0"/>
              <a:t>Uma definição de caso identifica sempre os casos verdadeiros? </a:t>
            </a: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(7/11)</a:t>
            </a:r>
            <a:endParaRPr lang="en-US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BEC1701B-EFF9-6F4B-0D30-B2A242256A4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/>
              <a:t>Definição de caso: </a:t>
            </a:r>
            <a:r>
              <a:rPr lang="en-US" sz="2400"/>
              <a:t>Qualquer pessoa com início agudo de febre &gt;38,5</a:t>
            </a:r>
            <a:r>
              <a:rPr lang="en-US" sz="2400" b="1" baseline="3000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r>
              <a:rPr lang="en-US" sz="2400"/>
              <a:t> C e artralgia ou artrite grave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40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AD78E86-4C62-E636-FDCA-56F68C8511BA}"/>
              </a:ext>
            </a:extLst>
          </p:cNvPr>
          <p:cNvSpPr/>
          <p:nvPr/>
        </p:nvSpPr>
        <p:spPr>
          <a:xfrm>
            <a:off x="1972457" y="2471731"/>
            <a:ext cx="6213600" cy="3420887"/>
          </a:xfrm>
          <a:prstGeom prst="rect">
            <a:avLst/>
          </a:prstGeom>
          <a:solidFill>
            <a:srgbClr val="F9BFC5"/>
          </a:solidFill>
          <a:ln w="57150"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4E10288-A765-47C7-22AA-44B51FF4BE36}"/>
              </a:ext>
            </a:extLst>
          </p:cNvPr>
          <p:cNvSpPr/>
          <p:nvPr/>
        </p:nvSpPr>
        <p:spPr>
          <a:xfrm>
            <a:off x="1972458" y="2478398"/>
            <a:ext cx="3902126" cy="3414219"/>
          </a:xfrm>
          <a:prstGeom prst="rect">
            <a:avLst/>
          </a:prstGeom>
          <a:solidFill>
            <a:srgbClr val="F37D8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L-Shape 24">
            <a:extLst>
              <a:ext uri="{FF2B5EF4-FFF2-40B4-BE49-F238E27FC236}">
                <a16:creationId xmlns:a16="http://schemas.microsoft.com/office/drawing/2014/main" id="{3DBECDBA-4D6F-E64B-E5BE-DEFC1ED1C953}"/>
              </a:ext>
            </a:extLst>
          </p:cNvPr>
          <p:cNvSpPr/>
          <p:nvPr/>
        </p:nvSpPr>
        <p:spPr>
          <a:xfrm rot="10800000">
            <a:off x="1972454" y="2475061"/>
            <a:ext cx="3902125" cy="3414219"/>
          </a:xfrm>
          <a:prstGeom prst="corner">
            <a:avLst>
              <a:gd name="adj1" fmla="val 55638"/>
              <a:gd name="adj2" fmla="val 64801"/>
            </a:avLst>
          </a:prstGeom>
          <a:solidFill>
            <a:srgbClr val="EF5362"/>
          </a:solidFill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3044230-CC2B-C297-FD80-6C51038B3969}"/>
              </a:ext>
            </a:extLst>
          </p:cNvPr>
          <p:cNvSpPr/>
          <p:nvPr/>
        </p:nvSpPr>
        <p:spPr>
          <a:xfrm>
            <a:off x="1967062" y="4361444"/>
            <a:ext cx="1704933" cy="15278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778F754-6B64-4E94-AF0A-A6C1013EC4B7}"/>
              </a:ext>
            </a:extLst>
          </p:cNvPr>
          <p:cNvSpPr/>
          <p:nvPr/>
        </p:nvSpPr>
        <p:spPr>
          <a:xfrm>
            <a:off x="1965726" y="2471727"/>
            <a:ext cx="1706269" cy="1910830"/>
          </a:xfrm>
          <a:prstGeom prst="rect">
            <a:avLst/>
          </a:prstGeom>
          <a:solidFill>
            <a:srgbClr val="C198E0"/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Google Shape;173;p10">
            <a:extLst>
              <a:ext uri="{FF2B5EF4-FFF2-40B4-BE49-F238E27FC236}">
                <a16:creationId xmlns:a16="http://schemas.microsoft.com/office/drawing/2014/main" id="{6D808BDF-D708-BE12-A458-D0F4A2E1C86F}"/>
              </a:ext>
            </a:extLst>
          </p:cNvPr>
          <p:cNvSpPr txBox="1"/>
          <p:nvPr/>
        </p:nvSpPr>
        <p:spPr>
          <a:xfrm>
            <a:off x="4084592" y="2868412"/>
            <a:ext cx="1267131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Febre &gt;38,5 C</a:t>
            </a:r>
            <a:r>
              <a:rPr lang="en-US" sz="2000" b="1" i="0" u="none" strike="noStrike" cap="none" baseline="3000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endParaRPr sz="2000" b="1"/>
          </a:p>
        </p:txBody>
      </p:sp>
      <p:sp>
        <p:nvSpPr>
          <p:cNvPr id="30" name="Google Shape;183;p10">
            <a:extLst>
              <a:ext uri="{FF2B5EF4-FFF2-40B4-BE49-F238E27FC236}">
                <a16:creationId xmlns:a16="http://schemas.microsoft.com/office/drawing/2014/main" id="{CC1A835A-243B-DF48-4DD3-C96D07A009B3}"/>
              </a:ext>
            </a:extLst>
          </p:cNvPr>
          <p:cNvSpPr txBox="1"/>
          <p:nvPr/>
        </p:nvSpPr>
        <p:spPr>
          <a:xfrm>
            <a:off x="2138127" y="2835991"/>
            <a:ext cx="1295400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Febre &gt;38,5</a:t>
            </a:r>
            <a:r>
              <a:rPr lang="en-US" sz="2000" b="1" i="0" u="none" strike="noStrike" cap="none" baseline="3000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 C e artrite</a:t>
            </a:r>
            <a:endParaRPr sz="2000" b="1"/>
          </a:p>
        </p:txBody>
      </p:sp>
      <p:sp>
        <p:nvSpPr>
          <p:cNvPr id="31" name="Google Shape;176;p10">
            <a:extLst>
              <a:ext uri="{FF2B5EF4-FFF2-40B4-BE49-F238E27FC236}">
                <a16:creationId xmlns:a16="http://schemas.microsoft.com/office/drawing/2014/main" id="{BB2A915C-3E8B-0D24-F46E-8C1F280648D0}"/>
              </a:ext>
            </a:extLst>
          </p:cNvPr>
          <p:cNvSpPr txBox="1"/>
          <p:nvPr/>
        </p:nvSpPr>
        <p:spPr>
          <a:xfrm>
            <a:off x="1996522" y="4781702"/>
            <a:ext cx="1722649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Artralgia / Artrite</a:t>
            </a:r>
            <a:endParaRPr sz="2000" b="1"/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ACEC9FFE-6ED9-022B-C7E8-B9BC4874ADAA}"/>
              </a:ext>
            </a:extLst>
          </p:cNvPr>
          <p:cNvSpPr/>
          <p:nvPr/>
        </p:nvSpPr>
        <p:spPr>
          <a:xfrm rot="16200000">
            <a:off x="4930100" y="2963476"/>
            <a:ext cx="280052" cy="621360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FA9262-51C4-D67E-3E18-3E87BFB31182}"/>
              </a:ext>
            </a:extLst>
          </p:cNvPr>
          <p:cNvSpPr txBox="1"/>
          <p:nvPr/>
        </p:nvSpPr>
        <p:spPr>
          <a:xfrm>
            <a:off x="4629150" y="6200513"/>
            <a:ext cx="293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Infectado</a:t>
            </a:r>
            <a:endParaRPr lang="en-US" b="1" dirty="0"/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72287DC7-D094-58F1-D2AC-9B836445A790}"/>
              </a:ext>
            </a:extLst>
          </p:cNvPr>
          <p:cNvSpPr/>
          <p:nvPr/>
        </p:nvSpPr>
        <p:spPr>
          <a:xfrm rot="16200000">
            <a:off x="9046178" y="5061002"/>
            <a:ext cx="280052" cy="2018549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3DDF7DE-9DE7-D396-6B13-94BF4F03BD48}"/>
              </a:ext>
            </a:extLst>
          </p:cNvPr>
          <p:cNvSpPr txBox="1"/>
          <p:nvPr/>
        </p:nvSpPr>
        <p:spPr>
          <a:xfrm>
            <a:off x="8294768" y="6210303"/>
            <a:ext cx="1739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Não</a:t>
            </a:r>
            <a:r>
              <a:rPr lang="en-US" b="1" dirty="0"/>
              <a:t> </a:t>
            </a:r>
            <a:r>
              <a:rPr lang="en-US" b="1" dirty="0" err="1"/>
              <a:t>infectado</a:t>
            </a:r>
            <a:endParaRPr lang="en-US" b="1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037D130-84A6-BE3F-C159-6AC4FCC34150}"/>
              </a:ext>
            </a:extLst>
          </p:cNvPr>
          <p:cNvSpPr/>
          <p:nvPr/>
        </p:nvSpPr>
        <p:spPr>
          <a:xfrm>
            <a:off x="1948393" y="2471731"/>
            <a:ext cx="8247085" cy="3420887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BA8653A-3F46-FFF3-14CD-1A79013AAF89}"/>
              </a:ext>
            </a:extLst>
          </p:cNvPr>
          <p:cNvSpPr/>
          <p:nvPr/>
        </p:nvSpPr>
        <p:spPr>
          <a:xfrm>
            <a:off x="8186052" y="2489657"/>
            <a:ext cx="2009418" cy="169377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78;p10">
            <a:extLst>
              <a:ext uri="{FF2B5EF4-FFF2-40B4-BE49-F238E27FC236}">
                <a16:creationId xmlns:a16="http://schemas.microsoft.com/office/drawing/2014/main" id="{28E250BF-E4E3-401F-2D14-3386183A441F}"/>
              </a:ext>
            </a:extLst>
          </p:cNvPr>
          <p:cNvSpPr txBox="1"/>
          <p:nvPr/>
        </p:nvSpPr>
        <p:spPr>
          <a:xfrm>
            <a:off x="8203393" y="2736398"/>
            <a:ext cx="2009418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Febre &gt;38,5</a:t>
            </a:r>
            <a:r>
              <a:rPr lang="en-US" b="1" baseline="30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C &amp; </a:t>
            </a:r>
          </a:p>
          <a:p>
            <a:pPr lvl="0" algn="ctr"/>
            <a:r>
              <a:rPr lang="en-US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sintomas</a:t>
            </a:r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de </a:t>
            </a:r>
            <a:r>
              <a:rPr lang="en-US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outras</a:t>
            </a:r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doenças</a:t>
            </a:r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artríticas</a:t>
            </a:r>
            <a:endParaRPr lang="en-US" b="1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21A40F4-3253-DAB1-5808-62EAFC8463B4}"/>
              </a:ext>
            </a:extLst>
          </p:cNvPr>
          <p:cNvSpPr/>
          <p:nvPr/>
        </p:nvSpPr>
        <p:spPr>
          <a:xfrm>
            <a:off x="8186052" y="4192649"/>
            <a:ext cx="2009418" cy="1696632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Google Shape;176;p10">
            <a:extLst>
              <a:ext uri="{FF2B5EF4-FFF2-40B4-BE49-F238E27FC236}">
                <a16:creationId xmlns:a16="http://schemas.microsoft.com/office/drawing/2014/main" id="{0EC2EE65-44D4-E048-34FF-B8F564460E10}"/>
              </a:ext>
            </a:extLst>
          </p:cNvPr>
          <p:cNvSpPr txBox="1"/>
          <p:nvPr/>
        </p:nvSpPr>
        <p:spPr>
          <a:xfrm>
            <a:off x="6096000" y="3768763"/>
            <a:ext cx="196148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Assintomático</a:t>
            </a:r>
            <a:endParaRPr sz="2000" b="1" dirty="0"/>
          </a:p>
        </p:txBody>
      </p:sp>
    </p:spTree>
    <p:extLst>
      <p:ext uri="{BB962C8B-B14F-4D97-AF65-F5344CB8AC3E}">
        <p14:creationId xmlns:p14="http://schemas.microsoft.com/office/powerpoint/2010/main" val="274895598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65;p10">
            <a:extLst>
              <a:ext uri="{FF2B5EF4-FFF2-40B4-BE49-F238E27FC236}">
                <a16:creationId xmlns:a16="http://schemas.microsoft.com/office/drawing/2014/main" id="{97597DF4-9D00-0538-90F8-3B0C6968C34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r>
              <a:rPr lang="pt-BR" dirty="0"/>
              <a:t>Uma definição de caso identifica sempre os casos verdadeiros? </a:t>
            </a: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(</a:t>
            </a:r>
            <a:r>
              <a:rPr lang="en-US" dirty="0">
                <a:solidFill>
                  <a:srgbClr val="000000"/>
                </a:solidFill>
              </a:rPr>
              <a:t>8</a:t>
            </a: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/11)</a:t>
            </a:r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C5061371-572E-8006-3C8D-DE17DD0D940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/>
              <a:t>Definição de caso: </a:t>
            </a:r>
            <a:r>
              <a:rPr lang="en-US" sz="2400"/>
              <a:t>Qualquer pessoa com início agudo de febre &gt;38,5</a:t>
            </a:r>
            <a:r>
              <a:rPr lang="en-US" sz="2400" b="1" baseline="3000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r>
              <a:rPr lang="en-US" sz="2400"/>
              <a:t> C e artralgia ou artrite grave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40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AD78E86-4C62-E636-FDCA-56F68C8511BA}"/>
              </a:ext>
            </a:extLst>
          </p:cNvPr>
          <p:cNvSpPr/>
          <p:nvPr/>
        </p:nvSpPr>
        <p:spPr>
          <a:xfrm>
            <a:off x="1972457" y="2471731"/>
            <a:ext cx="6213600" cy="3420887"/>
          </a:xfrm>
          <a:prstGeom prst="rect">
            <a:avLst/>
          </a:prstGeom>
          <a:solidFill>
            <a:srgbClr val="F9BFC5"/>
          </a:solidFill>
          <a:ln w="57150"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4E10288-A765-47C7-22AA-44B51FF4BE36}"/>
              </a:ext>
            </a:extLst>
          </p:cNvPr>
          <p:cNvSpPr/>
          <p:nvPr/>
        </p:nvSpPr>
        <p:spPr>
          <a:xfrm>
            <a:off x="1972458" y="2478398"/>
            <a:ext cx="3902126" cy="3414219"/>
          </a:xfrm>
          <a:prstGeom prst="rect">
            <a:avLst/>
          </a:prstGeom>
          <a:solidFill>
            <a:srgbClr val="F37D8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oogle Shape;176;p10">
            <a:extLst>
              <a:ext uri="{FF2B5EF4-FFF2-40B4-BE49-F238E27FC236}">
                <a16:creationId xmlns:a16="http://schemas.microsoft.com/office/drawing/2014/main" id="{C5CF74ED-691C-CB16-78FE-0528B0402E51}"/>
              </a:ext>
            </a:extLst>
          </p:cNvPr>
          <p:cNvSpPr txBox="1"/>
          <p:nvPr/>
        </p:nvSpPr>
        <p:spPr>
          <a:xfrm>
            <a:off x="6049580" y="3576258"/>
            <a:ext cx="196148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Assintomático</a:t>
            </a:r>
            <a:endParaRPr sz="2000" b="1" dirty="0"/>
          </a:p>
        </p:txBody>
      </p:sp>
      <p:sp>
        <p:nvSpPr>
          <p:cNvPr id="19" name="L-Shape 18">
            <a:extLst>
              <a:ext uri="{FF2B5EF4-FFF2-40B4-BE49-F238E27FC236}">
                <a16:creationId xmlns:a16="http://schemas.microsoft.com/office/drawing/2014/main" id="{6D2F1FCD-72F5-586F-8A1A-00C4AF6DF2E6}"/>
              </a:ext>
            </a:extLst>
          </p:cNvPr>
          <p:cNvSpPr/>
          <p:nvPr/>
        </p:nvSpPr>
        <p:spPr>
          <a:xfrm rot="10800000">
            <a:off x="1972454" y="2475061"/>
            <a:ext cx="3902125" cy="3414219"/>
          </a:xfrm>
          <a:prstGeom prst="corner">
            <a:avLst>
              <a:gd name="adj1" fmla="val 55638"/>
              <a:gd name="adj2" fmla="val 64801"/>
            </a:avLst>
          </a:prstGeom>
          <a:solidFill>
            <a:srgbClr val="EF5362"/>
          </a:solidFill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FFF49AD-2E38-A8BA-8175-466122BCBE08}"/>
              </a:ext>
            </a:extLst>
          </p:cNvPr>
          <p:cNvSpPr/>
          <p:nvPr/>
        </p:nvSpPr>
        <p:spPr>
          <a:xfrm>
            <a:off x="1967062" y="4361444"/>
            <a:ext cx="1704933" cy="15278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591382-9760-152F-FD02-25A486BFB7CE}"/>
              </a:ext>
            </a:extLst>
          </p:cNvPr>
          <p:cNvSpPr/>
          <p:nvPr/>
        </p:nvSpPr>
        <p:spPr>
          <a:xfrm>
            <a:off x="1965726" y="2471727"/>
            <a:ext cx="1706269" cy="1910830"/>
          </a:xfrm>
          <a:prstGeom prst="rect">
            <a:avLst/>
          </a:prstGeom>
          <a:solidFill>
            <a:srgbClr val="C198E0"/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Google Shape;173;p10">
            <a:extLst>
              <a:ext uri="{FF2B5EF4-FFF2-40B4-BE49-F238E27FC236}">
                <a16:creationId xmlns:a16="http://schemas.microsoft.com/office/drawing/2014/main" id="{E090D93E-9695-7319-6CB0-113825F7F31A}"/>
              </a:ext>
            </a:extLst>
          </p:cNvPr>
          <p:cNvSpPr txBox="1"/>
          <p:nvPr/>
        </p:nvSpPr>
        <p:spPr>
          <a:xfrm>
            <a:off x="4084592" y="2868412"/>
            <a:ext cx="1267131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Febre &gt;38,5 C</a:t>
            </a:r>
            <a:r>
              <a:rPr lang="en-US" sz="2000" b="1" i="0" u="none" strike="noStrike" cap="none" baseline="3000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endParaRPr sz="2000" b="1"/>
          </a:p>
        </p:txBody>
      </p:sp>
      <p:sp>
        <p:nvSpPr>
          <p:cNvPr id="24" name="Google Shape;183;p10">
            <a:extLst>
              <a:ext uri="{FF2B5EF4-FFF2-40B4-BE49-F238E27FC236}">
                <a16:creationId xmlns:a16="http://schemas.microsoft.com/office/drawing/2014/main" id="{F37B1357-63B0-D557-99CE-3C6F1C99934D}"/>
              </a:ext>
            </a:extLst>
          </p:cNvPr>
          <p:cNvSpPr txBox="1"/>
          <p:nvPr/>
        </p:nvSpPr>
        <p:spPr>
          <a:xfrm>
            <a:off x="2138127" y="2835991"/>
            <a:ext cx="1295400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Febre &gt;38,5</a:t>
            </a:r>
            <a:r>
              <a:rPr lang="en-US" sz="2000" b="1" i="0" u="none" strike="noStrike" cap="none" baseline="3000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 C e artrite</a:t>
            </a:r>
            <a:endParaRPr sz="2000" b="1"/>
          </a:p>
        </p:txBody>
      </p:sp>
      <p:sp>
        <p:nvSpPr>
          <p:cNvPr id="25" name="Google Shape;176;p10">
            <a:extLst>
              <a:ext uri="{FF2B5EF4-FFF2-40B4-BE49-F238E27FC236}">
                <a16:creationId xmlns:a16="http://schemas.microsoft.com/office/drawing/2014/main" id="{02E53EA4-480D-FECB-3624-0B89B3448FCA}"/>
              </a:ext>
            </a:extLst>
          </p:cNvPr>
          <p:cNvSpPr txBox="1"/>
          <p:nvPr/>
        </p:nvSpPr>
        <p:spPr>
          <a:xfrm>
            <a:off x="1996522" y="4781702"/>
            <a:ext cx="1722649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Artralgia / Artrite</a:t>
            </a:r>
            <a:endParaRPr sz="2000" b="1"/>
          </a:p>
        </p:txBody>
      </p:sp>
      <p:sp>
        <p:nvSpPr>
          <p:cNvPr id="3" name="Left Brace 2">
            <a:extLst>
              <a:ext uri="{FF2B5EF4-FFF2-40B4-BE49-F238E27FC236}">
                <a16:creationId xmlns:a16="http://schemas.microsoft.com/office/drawing/2014/main" id="{BD77B0DA-19C6-AC6E-8859-BEF0A9FDA617}"/>
              </a:ext>
            </a:extLst>
          </p:cNvPr>
          <p:cNvSpPr/>
          <p:nvPr/>
        </p:nvSpPr>
        <p:spPr>
          <a:xfrm rot="16200000">
            <a:off x="4930100" y="2963476"/>
            <a:ext cx="280052" cy="6213602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9A5BE57-C7B7-45E5-2777-E3CB27D86B0B}"/>
              </a:ext>
            </a:extLst>
          </p:cNvPr>
          <p:cNvSpPr txBox="1"/>
          <p:nvPr/>
        </p:nvSpPr>
        <p:spPr>
          <a:xfrm>
            <a:off x="4629150" y="6200513"/>
            <a:ext cx="2933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/>
              <a:t>Infetado</a:t>
            </a:r>
          </a:p>
        </p:txBody>
      </p:sp>
      <p:sp>
        <p:nvSpPr>
          <p:cNvPr id="6" name="Left Brace 5">
            <a:extLst>
              <a:ext uri="{FF2B5EF4-FFF2-40B4-BE49-F238E27FC236}">
                <a16:creationId xmlns:a16="http://schemas.microsoft.com/office/drawing/2014/main" id="{875B8326-31E1-77F1-9E14-20F0F67DFD2C}"/>
              </a:ext>
            </a:extLst>
          </p:cNvPr>
          <p:cNvSpPr/>
          <p:nvPr/>
        </p:nvSpPr>
        <p:spPr>
          <a:xfrm rot="16200000">
            <a:off x="9046178" y="5061002"/>
            <a:ext cx="280052" cy="2018549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037D130-84A6-BE3F-C159-6AC4FCC34150}"/>
              </a:ext>
            </a:extLst>
          </p:cNvPr>
          <p:cNvSpPr/>
          <p:nvPr/>
        </p:nvSpPr>
        <p:spPr>
          <a:xfrm>
            <a:off x="1948393" y="2471731"/>
            <a:ext cx="8247085" cy="3420887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205D790-7A2E-9981-FC12-B52E1F25449E}"/>
              </a:ext>
            </a:extLst>
          </p:cNvPr>
          <p:cNvSpPr/>
          <p:nvPr/>
        </p:nvSpPr>
        <p:spPr>
          <a:xfrm>
            <a:off x="8186052" y="2489657"/>
            <a:ext cx="2009418" cy="169377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Google Shape;178;p10">
            <a:extLst>
              <a:ext uri="{FF2B5EF4-FFF2-40B4-BE49-F238E27FC236}">
                <a16:creationId xmlns:a16="http://schemas.microsoft.com/office/drawing/2014/main" id="{9A8BCB66-7265-CE61-BD21-12BD92C21CB5}"/>
              </a:ext>
            </a:extLst>
          </p:cNvPr>
          <p:cNvSpPr txBox="1"/>
          <p:nvPr/>
        </p:nvSpPr>
        <p:spPr>
          <a:xfrm>
            <a:off x="8130302" y="2764747"/>
            <a:ext cx="2184410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Febre &gt;38,5</a:t>
            </a:r>
            <a:r>
              <a:rPr lang="en-US" b="1" baseline="30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C &amp; </a:t>
            </a:r>
          </a:p>
          <a:p>
            <a:pPr lvl="0" algn="ctr"/>
            <a:r>
              <a:rPr lang="en-US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sintomas</a:t>
            </a:r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de </a:t>
            </a:r>
            <a:r>
              <a:rPr lang="en-US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outras</a:t>
            </a:r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doenças</a:t>
            </a:r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artríticas</a:t>
            </a:r>
            <a:endParaRPr lang="en-US" b="1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9D4697E-028F-9F9E-ED43-3C06EE09FF74}"/>
              </a:ext>
            </a:extLst>
          </p:cNvPr>
          <p:cNvSpPr/>
          <p:nvPr/>
        </p:nvSpPr>
        <p:spPr>
          <a:xfrm>
            <a:off x="8186057" y="4183428"/>
            <a:ext cx="2009418" cy="1696783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Google Shape;178;p10">
            <a:extLst>
              <a:ext uri="{FF2B5EF4-FFF2-40B4-BE49-F238E27FC236}">
                <a16:creationId xmlns:a16="http://schemas.microsoft.com/office/drawing/2014/main" id="{594E3107-844F-9C34-0DAE-CC3FB3927A08}"/>
              </a:ext>
            </a:extLst>
          </p:cNvPr>
          <p:cNvSpPr txBox="1"/>
          <p:nvPr/>
        </p:nvSpPr>
        <p:spPr>
          <a:xfrm>
            <a:off x="8186052" y="4570174"/>
            <a:ext cx="2009418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US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Outras</a:t>
            </a:r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</a:p>
          <a:p>
            <a:pPr lvl="0" algn="ctr"/>
            <a:r>
              <a:rPr lang="en-US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pessoas</a:t>
            </a:r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não</a:t>
            </a:r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infectadas</a:t>
            </a:r>
            <a:endParaRPr lang="en-US" b="1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E32C60-B5BC-3AA7-0160-A23B328AE327}"/>
              </a:ext>
            </a:extLst>
          </p:cNvPr>
          <p:cNvSpPr txBox="1"/>
          <p:nvPr/>
        </p:nvSpPr>
        <p:spPr>
          <a:xfrm>
            <a:off x="8294768" y="6210303"/>
            <a:ext cx="17399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/>
              <a:t>Não</a:t>
            </a:r>
            <a:r>
              <a:rPr lang="en-US" b="1" dirty="0"/>
              <a:t> </a:t>
            </a:r>
            <a:r>
              <a:rPr lang="en-US" b="1" dirty="0" err="1"/>
              <a:t>infectado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647292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Google Shape;165;p10">
            <a:extLst>
              <a:ext uri="{FF2B5EF4-FFF2-40B4-BE49-F238E27FC236}">
                <a16:creationId xmlns:a16="http://schemas.microsoft.com/office/drawing/2014/main" id="{75F6D8ED-5FDC-C3E0-39C8-C52219CA046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r>
              <a:rPr lang="pt-BR" dirty="0"/>
              <a:t>Uma definição de caso identifica sempre os casos verdadeiros? </a:t>
            </a: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(9/11)</a:t>
            </a:r>
            <a:endParaRPr lang="en-US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861453AE-ACBF-E3C7-C369-37F8D7DE3F7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/>
              <a:t>Definição de caso: </a:t>
            </a:r>
            <a:r>
              <a:rPr lang="en-US" sz="2400"/>
              <a:t>Qualquer pessoa com início agudo de febre &gt;38,5</a:t>
            </a:r>
            <a:r>
              <a:rPr lang="en-US" sz="2400" b="1" baseline="3000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r>
              <a:rPr lang="en-US" sz="2400"/>
              <a:t> C e artralgia ou artrite grave 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AD78E86-4C62-E636-FDCA-56F68C8511BA}"/>
              </a:ext>
            </a:extLst>
          </p:cNvPr>
          <p:cNvSpPr/>
          <p:nvPr/>
        </p:nvSpPr>
        <p:spPr>
          <a:xfrm>
            <a:off x="1972457" y="2471731"/>
            <a:ext cx="6213600" cy="3420887"/>
          </a:xfrm>
          <a:prstGeom prst="rect">
            <a:avLst/>
          </a:prstGeom>
          <a:solidFill>
            <a:srgbClr val="F9BFC5"/>
          </a:solidFill>
          <a:ln w="57150"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4E10288-A765-47C7-22AA-44B51FF4BE36}"/>
              </a:ext>
            </a:extLst>
          </p:cNvPr>
          <p:cNvSpPr/>
          <p:nvPr/>
        </p:nvSpPr>
        <p:spPr>
          <a:xfrm>
            <a:off x="1972458" y="2478398"/>
            <a:ext cx="3902126" cy="3414219"/>
          </a:xfrm>
          <a:prstGeom prst="rect">
            <a:avLst/>
          </a:prstGeom>
          <a:solidFill>
            <a:srgbClr val="F37D8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Google Shape;184;p10">
            <a:extLst>
              <a:ext uri="{FF2B5EF4-FFF2-40B4-BE49-F238E27FC236}">
                <a16:creationId xmlns:a16="http://schemas.microsoft.com/office/drawing/2014/main" id="{FD63AB81-57E2-2ABB-A48A-229FFDF5D830}"/>
              </a:ext>
            </a:extLst>
          </p:cNvPr>
          <p:cNvSpPr txBox="1"/>
          <p:nvPr/>
        </p:nvSpPr>
        <p:spPr>
          <a:xfrm>
            <a:off x="1746461" y="6115039"/>
            <a:ext cx="8256235" cy="587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00820C"/>
              </a:buClr>
              <a:buSzPts val="2800"/>
            </a:pPr>
            <a:r>
              <a:rPr lang="en-US" sz="2800" dirty="0" err="1">
                <a:solidFill>
                  <a:schemeClr val="dk1"/>
                </a:solidFill>
                <a:latin typeface="+mn-lt"/>
              </a:rPr>
              <a:t>Quem</a:t>
            </a:r>
            <a:r>
              <a:rPr lang="en-US" sz="2800" dirty="0">
                <a:solidFill>
                  <a:schemeClr val="dk1"/>
                </a:solidFill>
                <a:latin typeface="+mn-lt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+mn-lt"/>
              </a:rPr>
              <a:t>corresponde</a:t>
            </a:r>
            <a:r>
              <a:rPr lang="en-US" sz="2800" dirty="0">
                <a:solidFill>
                  <a:schemeClr val="dk1"/>
                </a:solidFill>
                <a:latin typeface="+mn-lt"/>
              </a:rPr>
              <a:t> à </a:t>
            </a:r>
            <a:r>
              <a:rPr lang="en-US" sz="2800" dirty="0" err="1">
                <a:solidFill>
                  <a:schemeClr val="dk1"/>
                </a:solidFill>
                <a:latin typeface="+mn-lt"/>
              </a:rPr>
              <a:t>definição</a:t>
            </a:r>
            <a:r>
              <a:rPr lang="en-US" sz="2800" dirty="0">
                <a:solidFill>
                  <a:schemeClr val="dk1"/>
                </a:solidFill>
                <a:latin typeface="+mn-lt"/>
              </a:rPr>
              <a:t> de </a:t>
            </a:r>
            <a:r>
              <a:rPr lang="en-US" sz="2800" dirty="0" err="1">
                <a:solidFill>
                  <a:schemeClr val="dk1"/>
                </a:solidFill>
                <a:latin typeface="+mn-lt"/>
              </a:rPr>
              <a:t>caso</a:t>
            </a:r>
            <a:r>
              <a:rPr lang="en-US" sz="2800" dirty="0">
                <a:solidFill>
                  <a:schemeClr val="dk1"/>
                </a:solidFill>
                <a:latin typeface="+mn-lt"/>
              </a:rPr>
              <a:t>?</a:t>
            </a:r>
            <a:endParaRPr dirty="0">
              <a:latin typeface="+mn-lt"/>
            </a:endParaRPr>
          </a:p>
          <a:p>
            <a:pPr marL="287338" indent="-109538">
              <a:spcBef>
                <a:spcPts val="600"/>
              </a:spcBef>
              <a:buClr>
                <a:srgbClr val="00820C"/>
              </a:buClr>
              <a:buSzPts val="2800"/>
            </a:pPr>
            <a:endParaRPr sz="2800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19" name="L-Shape 18">
            <a:extLst>
              <a:ext uri="{FF2B5EF4-FFF2-40B4-BE49-F238E27FC236}">
                <a16:creationId xmlns:a16="http://schemas.microsoft.com/office/drawing/2014/main" id="{6D2F1FCD-72F5-586F-8A1A-00C4AF6DF2E6}"/>
              </a:ext>
            </a:extLst>
          </p:cNvPr>
          <p:cNvSpPr/>
          <p:nvPr/>
        </p:nvSpPr>
        <p:spPr>
          <a:xfrm rot="10800000">
            <a:off x="1972454" y="2475061"/>
            <a:ext cx="3902125" cy="3414219"/>
          </a:xfrm>
          <a:prstGeom prst="corner">
            <a:avLst>
              <a:gd name="adj1" fmla="val 55638"/>
              <a:gd name="adj2" fmla="val 64801"/>
            </a:avLst>
          </a:prstGeom>
          <a:solidFill>
            <a:srgbClr val="EF5362"/>
          </a:solidFill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FFF49AD-2E38-A8BA-8175-466122BCBE08}"/>
              </a:ext>
            </a:extLst>
          </p:cNvPr>
          <p:cNvSpPr/>
          <p:nvPr/>
        </p:nvSpPr>
        <p:spPr>
          <a:xfrm>
            <a:off x="1967062" y="4361444"/>
            <a:ext cx="1704933" cy="15278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2591382-9760-152F-FD02-25A486BFB7CE}"/>
              </a:ext>
            </a:extLst>
          </p:cNvPr>
          <p:cNvSpPr/>
          <p:nvPr/>
        </p:nvSpPr>
        <p:spPr>
          <a:xfrm>
            <a:off x="1965726" y="2471727"/>
            <a:ext cx="1706269" cy="1910830"/>
          </a:xfrm>
          <a:prstGeom prst="rect">
            <a:avLst/>
          </a:prstGeom>
          <a:solidFill>
            <a:srgbClr val="C198E0"/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Google Shape;173;p10">
            <a:extLst>
              <a:ext uri="{FF2B5EF4-FFF2-40B4-BE49-F238E27FC236}">
                <a16:creationId xmlns:a16="http://schemas.microsoft.com/office/drawing/2014/main" id="{E090D93E-9695-7319-6CB0-113825F7F31A}"/>
              </a:ext>
            </a:extLst>
          </p:cNvPr>
          <p:cNvSpPr txBox="1"/>
          <p:nvPr/>
        </p:nvSpPr>
        <p:spPr>
          <a:xfrm>
            <a:off x="4136852" y="3674711"/>
            <a:ext cx="1267131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US" sz="2000" b="1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Febre &gt;38,5 C</a:t>
            </a:r>
            <a:r>
              <a:rPr lang="en-US" sz="2000" b="1" i="0" u="none" strike="noStrike" cap="none" baseline="30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endParaRPr sz="2000" b="1" dirty="0"/>
          </a:p>
        </p:txBody>
      </p:sp>
      <p:sp>
        <p:nvSpPr>
          <p:cNvPr id="24" name="Google Shape;183;p10">
            <a:extLst>
              <a:ext uri="{FF2B5EF4-FFF2-40B4-BE49-F238E27FC236}">
                <a16:creationId xmlns:a16="http://schemas.microsoft.com/office/drawing/2014/main" id="{F37B1357-63B0-D557-99CE-3C6F1C99934D}"/>
              </a:ext>
            </a:extLst>
          </p:cNvPr>
          <p:cNvSpPr txBox="1"/>
          <p:nvPr/>
        </p:nvSpPr>
        <p:spPr>
          <a:xfrm>
            <a:off x="2138127" y="2835991"/>
            <a:ext cx="1295400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Febre &gt;38,5</a:t>
            </a:r>
            <a:r>
              <a:rPr lang="en-US" sz="2000" b="1" i="0" u="none" strike="noStrike" cap="none" baseline="3000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 C e artrite</a:t>
            </a:r>
            <a:endParaRPr sz="2000" b="1"/>
          </a:p>
        </p:txBody>
      </p:sp>
      <p:sp>
        <p:nvSpPr>
          <p:cNvPr id="25" name="Google Shape;176;p10">
            <a:extLst>
              <a:ext uri="{FF2B5EF4-FFF2-40B4-BE49-F238E27FC236}">
                <a16:creationId xmlns:a16="http://schemas.microsoft.com/office/drawing/2014/main" id="{02E53EA4-480D-FECB-3624-0B89B3448FCA}"/>
              </a:ext>
            </a:extLst>
          </p:cNvPr>
          <p:cNvSpPr txBox="1"/>
          <p:nvPr/>
        </p:nvSpPr>
        <p:spPr>
          <a:xfrm>
            <a:off x="1996522" y="4781702"/>
            <a:ext cx="1722649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Artralgia / Artrite</a:t>
            </a:r>
            <a:endParaRPr sz="2000" b="1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037D130-84A6-BE3F-C159-6AC4FCC34150}"/>
              </a:ext>
            </a:extLst>
          </p:cNvPr>
          <p:cNvSpPr/>
          <p:nvPr/>
        </p:nvSpPr>
        <p:spPr>
          <a:xfrm>
            <a:off x="1948393" y="2471731"/>
            <a:ext cx="8247085" cy="3420887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C9838D3-80A8-B08D-F533-C52CF70A6E91}"/>
              </a:ext>
            </a:extLst>
          </p:cNvPr>
          <p:cNvSpPr/>
          <p:nvPr/>
        </p:nvSpPr>
        <p:spPr>
          <a:xfrm>
            <a:off x="8186052" y="2489657"/>
            <a:ext cx="2009418" cy="169377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Google Shape;178;p10">
            <a:extLst>
              <a:ext uri="{FF2B5EF4-FFF2-40B4-BE49-F238E27FC236}">
                <a16:creationId xmlns:a16="http://schemas.microsoft.com/office/drawing/2014/main" id="{DBB74D97-2FE4-8627-D42F-5D32EFF7947B}"/>
              </a:ext>
            </a:extLst>
          </p:cNvPr>
          <p:cNvSpPr txBox="1"/>
          <p:nvPr/>
        </p:nvSpPr>
        <p:spPr>
          <a:xfrm>
            <a:off x="8192780" y="2727436"/>
            <a:ext cx="2009418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Febre &gt;38,5</a:t>
            </a:r>
            <a:r>
              <a:rPr lang="en-US" b="1" baseline="30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C &amp; </a:t>
            </a:r>
          </a:p>
          <a:p>
            <a:pPr lvl="0" algn="ctr"/>
            <a:r>
              <a:rPr lang="en-US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sintomas</a:t>
            </a:r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de </a:t>
            </a:r>
            <a:r>
              <a:rPr lang="en-US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outras</a:t>
            </a:r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doenças</a:t>
            </a:r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artríticas</a:t>
            </a:r>
            <a:endParaRPr lang="en-US" b="1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AD3F7C-A139-97CC-5456-F7CEE2CA29C9}"/>
              </a:ext>
            </a:extLst>
          </p:cNvPr>
          <p:cNvSpPr/>
          <p:nvPr/>
        </p:nvSpPr>
        <p:spPr>
          <a:xfrm>
            <a:off x="8186057" y="4183428"/>
            <a:ext cx="2009418" cy="1696783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Google Shape;178;p10">
            <a:extLst>
              <a:ext uri="{FF2B5EF4-FFF2-40B4-BE49-F238E27FC236}">
                <a16:creationId xmlns:a16="http://schemas.microsoft.com/office/drawing/2014/main" id="{A7358483-70BB-42D9-5902-C6B2F370C47E}"/>
              </a:ext>
            </a:extLst>
          </p:cNvPr>
          <p:cNvSpPr txBox="1"/>
          <p:nvPr/>
        </p:nvSpPr>
        <p:spPr>
          <a:xfrm>
            <a:off x="8186052" y="4570174"/>
            <a:ext cx="2009418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US" b="1">
                <a:solidFill>
                  <a:schemeClr val="dk1"/>
                </a:solidFill>
                <a:ea typeface="Arial"/>
                <a:cs typeface="Arial"/>
                <a:sym typeface="Arial"/>
              </a:rPr>
              <a:t>Outros </a:t>
            </a:r>
          </a:p>
          <a:p>
            <a:pPr lvl="0" algn="ctr"/>
            <a:r>
              <a:rPr lang="en-US" b="1">
                <a:solidFill>
                  <a:schemeClr val="dk1"/>
                </a:solidFill>
                <a:ea typeface="Arial"/>
                <a:cs typeface="Arial"/>
                <a:sym typeface="Arial"/>
              </a:rPr>
              <a:t>pessoas não infectadas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9B7114A-BE7B-3096-4394-E694207168C8}"/>
              </a:ext>
            </a:extLst>
          </p:cNvPr>
          <p:cNvSpPr/>
          <p:nvPr/>
        </p:nvSpPr>
        <p:spPr>
          <a:xfrm>
            <a:off x="1949658" y="2470607"/>
            <a:ext cx="1704933" cy="1892312"/>
          </a:xfrm>
          <a:prstGeom prst="rect">
            <a:avLst/>
          </a:prstGeom>
          <a:noFill/>
          <a:ln w="127000">
            <a:solidFill>
              <a:srgbClr val="10964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9CC4E5F-2111-F66B-29DE-A87AE63C2FD1}"/>
              </a:ext>
            </a:extLst>
          </p:cNvPr>
          <p:cNvSpPr/>
          <p:nvPr/>
        </p:nvSpPr>
        <p:spPr>
          <a:xfrm>
            <a:off x="8192788" y="2471040"/>
            <a:ext cx="2002682" cy="1754286"/>
          </a:xfrm>
          <a:prstGeom prst="rect">
            <a:avLst/>
          </a:prstGeom>
          <a:noFill/>
          <a:ln w="127000">
            <a:solidFill>
              <a:srgbClr val="10964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Google Shape;176;p10">
            <a:extLst>
              <a:ext uri="{FF2B5EF4-FFF2-40B4-BE49-F238E27FC236}">
                <a16:creationId xmlns:a16="http://schemas.microsoft.com/office/drawing/2014/main" id="{02D6706F-47C2-7CE1-1CCE-4C3FF1F20826}"/>
              </a:ext>
            </a:extLst>
          </p:cNvPr>
          <p:cNvSpPr txBox="1"/>
          <p:nvPr/>
        </p:nvSpPr>
        <p:spPr>
          <a:xfrm>
            <a:off x="6049580" y="3576258"/>
            <a:ext cx="196148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Assintomático</a:t>
            </a:r>
            <a:endParaRPr sz="2000" b="1" dirty="0"/>
          </a:p>
        </p:txBody>
      </p:sp>
    </p:spTree>
    <p:extLst>
      <p:ext uri="{BB962C8B-B14F-4D97-AF65-F5344CB8AC3E}">
        <p14:creationId xmlns:p14="http://schemas.microsoft.com/office/powerpoint/2010/main" val="3741566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65;p10">
            <a:extLst>
              <a:ext uri="{FF2B5EF4-FFF2-40B4-BE49-F238E27FC236}">
                <a16:creationId xmlns:a16="http://schemas.microsoft.com/office/drawing/2014/main" id="{27065AC9-608E-729A-87C3-55153088990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r>
              <a:rPr lang="pt-BR" dirty="0"/>
              <a:t>Uma definição de caso identifica sempre os casos verdadeiros? </a:t>
            </a: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(10/11)</a:t>
            </a:r>
            <a:endParaRPr lang="en-US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7E1BEE78-45FA-DD48-C9E1-A1F9A2D3118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/>
              <a:t>Definição de caso: </a:t>
            </a:r>
            <a:r>
              <a:rPr lang="en-US" sz="2400"/>
              <a:t>Qualquer pessoa com febre aguda de início &gt;38,5</a:t>
            </a:r>
            <a:r>
              <a:rPr lang="en-US" sz="2400" b="1" baseline="3000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r>
              <a:rPr lang="en-US" sz="2400"/>
              <a:t> C e artralgia ou artrite grave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40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AD78E86-4C62-E636-FDCA-56F68C8511BA}"/>
              </a:ext>
            </a:extLst>
          </p:cNvPr>
          <p:cNvSpPr/>
          <p:nvPr/>
        </p:nvSpPr>
        <p:spPr>
          <a:xfrm>
            <a:off x="1972457" y="2471731"/>
            <a:ext cx="6213600" cy="3420887"/>
          </a:xfrm>
          <a:prstGeom prst="rect">
            <a:avLst/>
          </a:prstGeom>
          <a:solidFill>
            <a:srgbClr val="F9BFC5"/>
          </a:solidFill>
          <a:ln w="57150"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4E10288-A765-47C7-22AA-44B51FF4BE36}"/>
              </a:ext>
            </a:extLst>
          </p:cNvPr>
          <p:cNvSpPr/>
          <p:nvPr/>
        </p:nvSpPr>
        <p:spPr>
          <a:xfrm>
            <a:off x="1972458" y="2478398"/>
            <a:ext cx="3902126" cy="3414219"/>
          </a:xfrm>
          <a:prstGeom prst="rect">
            <a:avLst/>
          </a:prstGeom>
          <a:solidFill>
            <a:srgbClr val="F37D8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Google Shape;184;p10">
            <a:extLst>
              <a:ext uri="{FF2B5EF4-FFF2-40B4-BE49-F238E27FC236}">
                <a16:creationId xmlns:a16="http://schemas.microsoft.com/office/drawing/2014/main" id="{FD63AB81-57E2-2ABB-A48A-229FFDF5D830}"/>
              </a:ext>
            </a:extLst>
          </p:cNvPr>
          <p:cNvSpPr txBox="1"/>
          <p:nvPr/>
        </p:nvSpPr>
        <p:spPr>
          <a:xfrm>
            <a:off x="1423732" y="6153425"/>
            <a:ext cx="8256235" cy="587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00820C"/>
              </a:buClr>
              <a:buSzPts val="2800"/>
            </a:pPr>
            <a:r>
              <a:rPr lang="en-US" sz="2800" dirty="0" err="1">
                <a:solidFill>
                  <a:schemeClr val="dk1"/>
                </a:solidFill>
                <a:latin typeface="+mn-lt"/>
              </a:rPr>
              <a:t>Quem</a:t>
            </a:r>
            <a:r>
              <a:rPr lang="en-US" sz="2800" dirty="0">
                <a:solidFill>
                  <a:schemeClr val="dk1"/>
                </a:solidFill>
                <a:latin typeface="+mn-lt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+mn-lt"/>
              </a:rPr>
              <a:t>corresponde</a:t>
            </a:r>
            <a:r>
              <a:rPr lang="en-US" sz="2800" dirty="0">
                <a:solidFill>
                  <a:schemeClr val="dk1"/>
                </a:solidFill>
                <a:latin typeface="+mn-lt"/>
              </a:rPr>
              <a:t> à </a:t>
            </a:r>
            <a:r>
              <a:rPr lang="en-US" sz="2800" dirty="0" err="1">
                <a:solidFill>
                  <a:schemeClr val="dk1"/>
                </a:solidFill>
                <a:latin typeface="+mn-lt"/>
              </a:rPr>
              <a:t>definição</a:t>
            </a:r>
            <a:r>
              <a:rPr lang="en-US" sz="2800" dirty="0">
                <a:solidFill>
                  <a:schemeClr val="dk1"/>
                </a:solidFill>
                <a:latin typeface="+mn-lt"/>
              </a:rPr>
              <a:t> de </a:t>
            </a:r>
            <a:r>
              <a:rPr lang="en-US" sz="2800" dirty="0" err="1">
                <a:solidFill>
                  <a:schemeClr val="dk1"/>
                </a:solidFill>
                <a:latin typeface="+mn-lt"/>
              </a:rPr>
              <a:t>caso</a:t>
            </a:r>
            <a:r>
              <a:rPr lang="en-US" sz="2800" dirty="0">
                <a:solidFill>
                  <a:schemeClr val="dk1"/>
                </a:solidFill>
                <a:latin typeface="+mn-lt"/>
              </a:rPr>
              <a:t> </a:t>
            </a:r>
            <a:r>
              <a:rPr lang="en-US" sz="2800" b="1" dirty="0" err="1">
                <a:solidFill>
                  <a:srgbClr val="109648"/>
                </a:solidFill>
                <a:latin typeface="+mn-lt"/>
              </a:rPr>
              <a:t>suspeito</a:t>
            </a:r>
            <a:r>
              <a:rPr lang="en-US" sz="2800" dirty="0">
                <a:solidFill>
                  <a:schemeClr val="dk1"/>
                </a:solidFill>
                <a:latin typeface="+mn-lt"/>
              </a:rPr>
              <a:t>?</a:t>
            </a:r>
            <a:endParaRPr dirty="0">
              <a:latin typeface="+mn-lt"/>
            </a:endParaRPr>
          </a:p>
          <a:p>
            <a:pPr marL="287338" indent="-109538">
              <a:spcBef>
                <a:spcPts val="600"/>
              </a:spcBef>
              <a:buClr>
                <a:srgbClr val="00820C"/>
              </a:buClr>
              <a:buSzPts val="2800"/>
            </a:pPr>
            <a:endParaRPr sz="2800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18" name="L-Shape 17">
            <a:extLst>
              <a:ext uri="{FF2B5EF4-FFF2-40B4-BE49-F238E27FC236}">
                <a16:creationId xmlns:a16="http://schemas.microsoft.com/office/drawing/2014/main" id="{34B7948E-4234-B07F-91A6-618444518575}"/>
              </a:ext>
            </a:extLst>
          </p:cNvPr>
          <p:cNvSpPr/>
          <p:nvPr/>
        </p:nvSpPr>
        <p:spPr>
          <a:xfrm rot="10800000">
            <a:off x="1972454" y="2475061"/>
            <a:ext cx="3902125" cy="3414219"/>
          </a:xfrm>
          <a:prstGeom prst="corner">
            <a:avLst>
              <a:gd name="adj1" fmla="val 55638"/>
              <a:gd name="adj2" fmla="val 64801"/>
            </a:avLst>
          </a:prstGeom>
          <a:solidFill>
            <a:srgbClr val="EF5362"/>
          </a:solidFill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D2326F2-F562-6902-33BE-D4FD1D117435}"/>
              </a:ext>
            </a:extLst>
          </p:cNvPr>
          <p:cNvSpPr/>
          <p:nvPr/>
        </p:nvSpPr>
        <p:spPr>
          <a:xfrm>
            <a:off x="1967062" y="4361444"/>
            <a:ext cx="1704933" cy="15278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96C45E2-0B93-652A-440F-7B4303AEBF68}"/>
              </a:ext>
            </a:extLst>
          </p:cNvPr>
          <p:cNvSpPr/>
          <p:nvPr/>
        </p:nvSpPr>
        <p:spPr>
          <a:xfrm>
            <a:off x="1965726" y="2471727"/>
            <a:ext cx="1706269" cy="1910830"/>
          </a:xfrm>
          <a:prstGeom prst="rect">
            <a:avLst/>
          </a:prstGeom>
          <a:solidFill>
            <a:srgbClr val="C198E0"/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Google Shape;173;p10">
            <a:extLst>
              <a:ext uri="{FF2B5EF4-FFF2-40B4-BE49-F238E27FC236}">
                <a16:creationId xmlns:a16="http://schemas.microsoft.com/office/drawing/2014/main" id="{796DFC25-6780-AF01-23DB-58674D38B4DD}"/>
              </a:ext>
            </a:extLst>
          </p:cNvPr>
          <p:cNvSpPr txBox="1"/>
          <p:nvPr/>
        </p:nvSpPr>
        <p:spPr>
          <a:xfrm>
            <a:off x="4122317" y="3622404"/>
            <a:ext cx="1267131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US" sz="2000" b="1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Febre &gt;38,5 C</a:t>
            </a:r>
            <a:r>
              <a:rPr lang="en-US" sz="2000" b="1" i="0" u="none" strike="noStrike" cap="none" baseline="30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endParaRPr sz="2000" b="1" dirty="0"/>
          </a:p>
        </p:txBody>
      </p:sp>
      <p:sp>
        <p:nvSpPr>
          <p:cNvPr id="23" name="Google Shape;183;p10">
            <a:extLst>
              <a:ext uri="{FF2B5EF4-FFF2-40B4-BE49-F238E27FC236}">
                <a16:creationId xmlns:a16="http://schemas.microsoft.com/office/drawing/2014/main" id="{3F17439C-2DD8-C874-A9D4-433B176796F4}"/>
              </a:ext>
            </a:extLst>
          </p:cNvPr>
          <p:cNvSpPr txBox="1"/>
          <p:nvPr/>
        </p:nvSpPr>
        <p:spPr>
          <a:xfrm>
            <a:off x="2138127" y="2835991"/>
            <a:ext cx="1295400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Febre &gt;38,5</a:t>
            </a:r>
            <a:r>
              <a:rPr lang="en-US" sz="2000" b="1" i="0" u="none" strike="noStrike" cap="none" baseline="3000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 C e artrite</a:t>
            </a:r>
            <a:endParaRPr sz="2000" b="1"/>
          </a:p>
        </p:txBody>
      </p:sp>
      <p:sp>
        <p:nvSpPr>
          <p:cNvPr id="24" name="Google Shape;176;p10">
            <a:extLst>
              <a:ext uri="{FF2B5EF4-FFF2-40B4-BE49-F238E27FC236}">
                <a16:creationId xmlns:a16="http://schemas.microsoft.com/office/drawing/2014/main" id="{FE717EFA-AC49-06F1-6F32-A93C48BE3422}"/>
              </a:ext>
            </a:extLst>
          </p:cNvPr>
          <p:cNvSpPr txBox="1"/>
          <p:nvPr/>
        </p:nvSpPr>
        <p:spPr>
          <a:xfrm>
            <a:off x="1996522" y="4781702"/>
            <a:ext cx="1722649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Artralgia / Artrite</a:t>
            </a:r>
            <a:endParaRPr sz="2000" b="1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037D130-84A6-BE3F-C159-6AC4FCC34150}"/>
              </a:ext>
            </a:extLst>
          </p:cNvPr>
          <p:cNvSpPr/>
          <p:nvPr/>
        </p:nvSpPr>
        <p:spPr>
          <a:xfrm>
            <a:off x="1948393" y="2471731"/>
            <a:ext cx="8247085" cy="3420887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A4AF91C-0DE4-18BA-90DE-33083532D327}"/>
              </a:ext>
            </a:extLst>
          </p:cNvPr>
          <p:cNvSpPr/>
          <p:nvPr/>
        </p:nvSpPr>
        <p:spPr>
          <a:xfrm>
            <a:off x="8186052" y="2489657"/>
            <a:ext cx="2009418" cy="169377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Google Shape;178;p10">
            <a:extLst>
              <a:ext uri="{FF2B5EF4-FFF2-40B4-BE49-F238E27FC236}">
                <a16:creationId xmlns:a16="http://schemas.microsoft.com/office/drawing/2014/main" id="{6164E9CF-FB6F-9FDD-ED85-97D797F48FF2}"/>
              </a:ext>
            </a:extLst>
          </p:cNvPr>
          <p:cNvSpPr txBox="1"/>
          <p:nvPr/>
        </p:nvSpPr>
        <p:spPr>
          <a:xfrm>
            <a:off x="8178756" y="2736399"/>
            <a:ext cx="2009418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Febre &gt;38,5</a:t>
            </a:r>
            <a:r>
              <a:rPr lang="en-US" b="1" baseline="30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C &amp; </a:t>
            </a:r>
          </a:p>
          <a:p>
            <a:pPr lvl="0" algn="ctr"/>
            <a:r>
              <a:rPr lang="en-US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sintomas</a:t>
            </a:r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de </a:t>
            </a:r>
            <a:r>
              <a:rPr lang="en-US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outras</a:t>
            </a:r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doenças</a:t>
            </a:r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artríticas</a:t>
            </a:r>
            <a:endParaRPr lang="en-US" b="1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F98CBF-C240-6FA4-8675-84432B7A6BA2}"/>
              </a:ext>
            </a:extLst>
          </p:cNvPr>
          <p:cNvSpPr/>
          <p:nvPr/>
        </p:nvSpPr>
        <p:spPr>
          <a:xfrm>
            <a:off x="8186057" y="4183428"/>
            <a:ext cx="2009418" cy="1696783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Google Shape;178;p10">
            <a:extLst>
              <a:ext uri="{FF2B5EF4-FFF2-40B4-BE49-F238E27FC236}">
                <a16:creationId xmlns:a16="http://schemas.microsoft.com/office/drawing/2014/main" id="{B4B2E297-7376-EA64-BD5C-720E65CA7B82}"/>
              </a:ext>
            </a:extLst>
          </p:cNvPr>
          <p:cNvSpPr txBox="1"/>
          <p:nvPr/>
        </p:nvSpPr>
        <p:spPr>
          <a:xfrm>
            <a:off x="8186052" y="4570174"/>
            <a:ext cx="2009418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US" b="1">
                <a:solidFill>
                  <a:schemeClr val="dk1"/>
                </a:solidFill>
                <a:ea typeface="Arial"/>
                <a:cs typeface="Arial"/>
                <a:sym typeface="Arial"/>
              </a:rPr>
              <a:t>Outros </a:t>
            </a:r>
          </a:p>
          <a:p>
            <a:pPr lvl="0" algn="ctr"/>
            <a:r>
              <a:rPr lang="en-US" b="1">
                <a:solidFill>
                  <a:schemeClr val="dk1"/>
                </a:solidFill>
                <a:ea typeface="Arial"/>
                <a:cs typeface="Arial"/>
                <a:sym typeface="Arial"/>
              </a:rPr>
              <a:t>pessoas não infectadas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57E8DE9-0CAB-CDAE-F8E3-3083859A5C1E}"/>
              </a:ext>
            </a:extLst>
          </p:cNvPr>
          <p:cNvSpPr/>
          <p:nvPr/>
        </p:nvSpPr>
        <p:spPr>
          <a:xfrm>
            <a:off x="8192788" y="2471040"/>
            <a:ext cx="2002682" cy="1754286"/>
          </a:xfrm>
          <a:prstGeom prst="rect">
            <a:avLst/>
          </a:prstGeom>
          <a:noFill/>
          <a:ln w="127000">
            <a:solidFill>
              <a:srgbClr val="10964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47E6F01-4433-8BFE-0208-338D9D2061D7}"/>
              </a:ext>
            </a:extLst>
          </p:cNvPr>
          <p:cNvSpPr/>
          <p:nvPr/>
        </p:nvSpPr>
        <p:spPr>
          <a:xfrm>
            <a:off x="1949658" y="2470607"/>
            <a:ext cx="1704933" cy="1892312"/>
          </a:xfrm>
          <a:prstGeom prst="rect">
            <a:avLst/>
          </a:prstGeom>
          <a:noFill/>
          <a:ln w="127000">
            <a:solidFill>
              <a:srgbClr val="10964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Google Shape;176;p10">
            <a:extLst>
              <a:ext uri="{FF2B5EF4-FFF2-40B4-BE49-F238E27FC236}">
                <a16:creationId xmlns:a16="http://schemas.microsoft.com/office/drawing/2014/main" id="{D25625BA-BFCF-917F-2974-F1CA6F167448}"/>
              </a:ext>
            </a:extLst>
          </p:cNvPr>
          <p:cNvSpPr txBox="1"/>
          <p:nvPr/>
        </p:nvSpPr>
        <p:spPr>
          <a:xfrm>
            <a:off x="6049580" y="3576258"/>
            <a:ext cx="196148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Assintomático</a:t>
            </a:r>
            <a:endParaRPr sz="2000" b="1" dirty="0"/>
          </a:p>
        </p:txBody>
      </p:sp>
    </p:spTree>
    <p:extLst>
      <p:ext uri="{BB962C8B-B14F-4D97-AF65-F5344CB8AC3E}">
        <p14:creationId xmlns:p14="http://schemas.microsoft.com/office/powerpoint/2010/main" val="557624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65;p10">
            <a:extLst>
              <a:ext uri="{FF2B5EF4-FFF2-40B4-BE49-F238E27FC236}">
                <a16:creationId xmlns:a16="http://schemas.microsoft.com/office/drawing/2014/main" id="{E83930BD-FDA2-4E40-67DE-265ABE3A345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r>
              <a:rPr lang="pt-BR" dirty="0"/>
              <a:t>Uma definição de caso identifica sempre os casos verdadeiros? </a:t>
            </a: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(11/11)</a:t>
            </a:r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77992D6D-CE5D-FD85-359A-049C0ED065B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/>
              <a:t>Definição de caso: </a:t>
            </a:r>
            <a:r>
              <a:rPr lang="en-US" sz="2400"/>
              <a:t>Qualquer pessoa com febre aguda de início &gt;38,5</a:t>
            </a:r>
            <a:r>
              <a:rPr lang="en-US" sz="2400" b="1" baseline="3000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r>
              <a:rPr lang="en-US" sz="2400"/>
              <a:t> C e artralgia ou artrite grave </a:t>
            </a:r>
          </a:p>
          <a:p>
            <a:pPr>
              <a:spcBef>
                <a:spcPts val="0"/>
              </a:spcBef>
              <a:spcAft>
                <a:spcPts val="0"/>
              </a:spcAft>
            </a:pPr>
            <a:endParaRPr lang="en-US" sz="240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AD78E86-4C62-E636-FDCA-56F68C8511BA}"/>
              </a:ext>
            </a:extLst>
          </p:cNvPr>
          <p:cNvSpPr/>
          <p:nvPr/>
        </p:nvSpPr>
        <p:spPr>
          <a:xfrm>
            <a:off x="1972457" y="2471731"/>
            <a:ext cx="6213600" cy="3420887"/>
          </a:xfrm>
          <a:prstGeom prst="rect">
            <a:avLst/>
          </a:prstGeom>
          <a:solidFill>
            <a:srgbClr val="F9BFC5"/>
          </a:solidFill>
          <a:ln w="57150"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4E10288-A765-47C7-22AA-44B51FF4BE36}"/>
              </a:ext>
            </a:extLst>
          </p:cNvPr>
          <p:cNvSpPr/>
          <p:nvPr/>
        </p:nvSpPr>
        <p:spPr>
          <a:xfrm>
            <a:off x="1972458" y="2478398"/>
            <a:ext cx="3902126" cy="3414219"/>
          </a:xfrm>
          <a:prstGeom prst="rect">
            <a:avLst/>
          </a:prstGeom>
          <a:solidFill>
            <a:srgbClr val="F37D88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Google Shape;176;p10">
            <a:extLst>
              <a:ext uri="{FF2B5EF4-FFF2-40B4-BE49-F238E27FC236}">
                <a16:creationId xmlns:a16="http://schemas.microsoft.com/office/drawing/2014/main" id="{C5CF74ED-691C-CB16-78FE-0528B0402E51}"/>
              </a:ext>
            </a:extLst>
          </p:cNvPr>
          <p:cNvSpPr txBox="1"/>
          <p:nvPr/>
        </p:nvSpPr>
        <p:spPr>
          <a:xfrm>
            <a:off x="6049580" y="3576258"/>
            <a:ext cx="1961480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Assintomático</a:t>
            </a:r>
            <a:endParaRPr sz="2000" b="1" dirty="0"/>
          </a:p>
        </p:txBody>
      </p:sp>
      <p:sp>
        <p:nvSpPr>
          <p:cNvPr id="14" name="Google Shape;184;p10">
            <a:extLst>
              <a:ext uri="{FF2B5EF4-FFF2-40B4-BE49-F238E27FC236}">
                <a16:creationId xmlns:a16="http://schemas.microsoft.com/office/drawing/2014/main" id="{FD63AB81-57E2-2ABB-A48A-229FFDF5D830}"/>
              </a:ext>
            </a:extLst>
          </p:cNvPr>
          <p:cNvSpPr txBox="1"/>
          <p:nvPr/>
        </p:nvSpPr>
        <p:spPr>
          <a:xfrm>
            <a:off x="1020013" y="6201432"/>
            <a:ext cx="8663420" cy="5876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buClr>
                <a:srgbClr val="00820C"/>
              </a:buClr>
              <a:buSzPts val="2800"/>
            </a:pPr>
            <a:r>
              <a:rPr lang="en-US" sz="2800" dirty="0" err="1">
                <a:solidFill>
                  <a:schemeClr val="dk1"/>
                </a:solidFill>
                <a:latin typeface="+mn-lt"/>
              </a:rPr>
              <a:t>Quem</a:t>
            </a:r>
            <a:r>
              <a:rPr lang="en-US" sz="2800" dirty="0">
                <a:solidFill>
                  <a:schemeClr val="dk1"/>
                </a:solidFill>
                <a:latin typeface="+mn-lt"/>
              </a:rPr>
              <a:t> </a:t>
            </a:r>
            <a:r>
              <a:rPr lang="en-US" sz="2800" dirty="0" err="1">
                <a:solidFill>
                  <a:schemeClr val="dk1"/>
                </a:solidFill>
                <a:latin typeface="+mn-lt"/>
              </a:rPr>
              <a:t>corresponde</a:t>
            </a:r>
            <a:r>
              <a:rPr lang="en-US" sz="2800" dirty="0">
                <a:solidFill>
                  <a:schemeClr val="dk1"/>
                </a:solidFill>
                <a:latin typeface="+mn-lt"/>
              </a:rPr>
              <a:t> à </a:t>
            </a:r>
            <a:r>
              <a:rPr lang="en-US" sz="2800" dirty="0" err="1">
                <a:solidFill>
                  <a:schemeClr val="dk1"/>
                </a:solidFill>
                <a:latin typeface="+mn-lt"/>
              </a:rPr>
              <a:t>definição</a:t>
            </a:r>
            <a:r>
              <a:rPr lang="en-US" sz="2800" dirty="0">
                <a:solidFill>
                  <a:schemeClr val="dk1"/>
                </a:solidFill>
                <a:latin typeface="+mn-lt"/>
              </a:rPr>
              <a:t> de </a:t>
            </a:r>
            <a:r>
              <a:rPr lang="en-US" sz="2800" dirty="0" err="1">
                <a:solidFill>
                  <a:schemeClr val="dk1"/>
                </a:solidFill>
                <a:latin typeface="+mn-lt"/>
              </a:rPr>
              <a:t>caso</a:t>
            </a:r>
            <a:r>
              <a:rPr lang="en-US" sz="2800" dirty="0">
                <a:solidFill>
                  <a:schemeClr val="dk1"/>
                </a:solidFill>
                <a:latin typeface="+mn-lt"/>
              </a:rPr>
              <a:t> </a:t>
            </a:r>
            <a:r>
              <a:rPr lang="en-US" sz="2800" b="1" dirty="0" err="1">
                <a:solidFill>
                  <a:schemeClr val="dk1"/>
                </a:solidFill>
                <a:latin typeface="+mn-lt"/>
              </a:rPr>
              <a:t>confirmado</a:t>
            </a:r>
            <a:r>
              <a:rPr lang="en-US" sz="2800" dirty="0">
                <a:solidFill>
                  <a:schemeClr val="dk1"/>
                </a:solidFill>
                <a:latin typeface="+mn-lt"/>
              </a:rPr>
              <a:t>?</a:t>
            </a:r>
            <a:endParaRPr dirty="0">
              <a:latin typeface="+mn-lt"/>
            </a:endParaRPr>
          </a:p>
          <a:p>
            <a:pPr marL="287338" indent="-109538">
              <a:spcBef>
                <a:spcPts val="600"/>
              </a:spcBef>
              <a:buClr>
                <a:srgbClr val="00820C"/>
              </a:buClr>
              <a:buSzPts val="2800"/>
            </a:pPr>
            <a:endParaRPr sz="2800" dirty="0">
              <a:solidFill>
                <a:schemeClr val="dk1"/>
              </a:solidFill>
              <a:latin typeface="+mn-lt"/>
            </a:endParaRPr>
          </a:p>
        </p:txBody>
      </p:sp>
      <p:sp>
        <p:nvSpPr>
          <p:cNvPr id="3" name="L-Shape 2">
            <a:extLst>
              <a:ext uri="{FF2B5EF4-FFF2-40B4-BE49-F238E27FC236}">
                <a16:creationId xmlns:a16="http://schemas.microsoft.com/office/drawing/2014/main" id="{F157D38B-6D58-C26F-8C71-BA2ADC5CED6A}"/>
              </a:ext>
            </a:extLst>
          </p:cNvPr>
          <p:cNvSpPr/>
          <p:nvPr/>
        </p:nvSpPr>
        <p:spPr>
          <a:xfrm rot="10800000">
            <a:off x="1972454" y="2475061"/>
            <a:ext cx="3902125" cy="3414219"/>
          </a:xfrm>
          <a:prstGeom prst="corner">
            <a:avLst>
              <a:gd name="adj1" fmla="val 55638"/>
              <a:gd name="adj2" fmla="val 64801"/>
            </a:avLst>
          </a:prstGeom>
          <a:solidFill>
            <a:srgbClr val="EF5362"/>
          </a:solidFill>
          <a:ln w="28575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A515EC9-A89D-D884-3007-000B6C570B2F}"/>
              </a:ext>
            </a:extLst>
          </p:cNvPr>
          <p:cNvSpPr/>
          <p:nvPr/>
        </p:nvSpPr>
        <p:spPr>
          <a:xfrm>
            <a:off x="1967062" y="4361444"/>
            <a:ext cx="1704933" cy="152784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6E69F15-E781-4A07-44A0-0AFCF66C7E3F}"/>
              </a:ext>
            </a:extLst>
          </p:cNvPr>
          <p:cNvSpPr/>
          <p:nvPr/>
        </p:nvSpPr>
        <p:spPr>
          <a:xfrm>
            <a:off x="1965726" y="2471727"/>
            <a:ext cx="1706269" cy="1910830"/>
          </a:xfrm>
          <a:prstGeom prst="rect">
            <a:avLst/>
          </a:prstGeom>
          <a:solidFill>
            <a:srgbClr val="C198E0"/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Google Shape;173;p10">
            <a:extLst>
              <a:ext uri="{FF2B5EF4-FFF2-40B4-BE49-F238E27FC236}">
                <a16:creationId xmlns:a16="http://schemas.microsoft.com/office/drawing/2014/main" id="{8759FC12-49F6-77F2-6D38-C51340C49934}"/>
              </a:ext>
            </a:extLst>
          </p:cNvPr>
          <p:cNvSpPr txBox="1"/>
          <p:nvPr/>
        </p:nvSpPr>
        <p:spPr>
          <a:xfrm>
            <a:off x="4109072" y="3592897"/>
            <a:ext cx="1267131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US" sz="2000" b="1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Febre &gt;38,5 C</a:t>
            </a:r>
            <a:r>
              <a:rPr lang="en-US" sz="2000" b="1" i="0" u="none" strike="noStrike" cap="none" baseline="30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endParaRPr sz="2000" b="1" dirty="0"/>
          </a:p>
        </p:txBody>
      </p:sp>
      <p:sp>
        <p:nvSpPr>
          <p:cNvPr id="23" name="Google Shape;176;p10">
            <a:extLst>
              <a:ext uri="{FF2B5EF4-FFF2-40B4-BE49-F238E27FC236}">
                <a16:creationId xmlns:a16="http://schemas.microsoft.com/office/drawing/2014/main" id="{A3D63577-08CA-D94B-B515-D27FDF83D8C2}"/>
              </a:ext>
            </a:extLst>
          </p:cNvPr>
          <p:cNvSpPr txBox="1"/>
          <p:nvPr/>
        </p:nvSpPr>
        <p:spPr>
          <a:xfrm>
            <a:off x="1996522" y="4781702"/>
            <a:ext cx="1722649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Artralgia / Artrite</a:t>
            </a:r>
            <a:endParaRPr sz="2000" b="1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037D130-84A6-BE3F-C159-6AC4FCC34150}"/>
              </a:ext>
            </a:extLst>
          </p:cNvPr>
          <p:cNvSpPr/>
          <p:nvPr/>
        </p:nvSpPr>
        <p:spPr>
          <a:xfrm>
            <a:off x="1948393" y="2471731"/>
            <a:ext cx="8247085" cy="3420887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5F5AB13-81A0-BF47-E530-BB33144F78D2}"/>
              </a:ext>
            </a:extLst>
          </p:cNvPr>
          <p:cNvSpPr/>
          <p:nvPr/>
        </p:nvSpPr>
        <p:spPr>
          <a:xfrm>
            <a:off x="8186052" y="2489657"/>
            <a:ext cx="2009418" cy="1693771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Google Shape;178;p10">
            <a:extLst>
              <a:ext uri="{FF2B5EF4-FFF2-40B4-BE49-F238E27FC236}">
                <a16:creationId xmlns:a16="http://schemas.microsoft.com/office/drawing/2014/main" id="{8DAA017D-D9E2-94E9-5DBC-851BB9ED29A2}"/>
              </a:ext>
            </a:extLst>
          </p:cNvPr>
          <p:cNvSpPr txBox="1"/>
          <p:nvPr/>
        </p:nvSpPr>
        <p:spPr>
          <a:xfrm>
            <a:off x="8206420" y="2742912"/>
            <a:ext cx="2033732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Febre &gt;38,5</a:t>
            </a:r>
            <a:r>
              <a:rPr lang="en-US" b="1" baseline="30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C &amp; </a:t>
            </a:r>
          </a:p>
          <a:p>
            <a:pPr lvl="0" algn="ctr"/>
            <a:r>
              <a:rPr lang="en-US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sintomas</a:t>
            </a:r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de </a:t>
            </a:r>
            <a:r>
              <a:rPr lang="en-US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outras</a:t>
            </a:r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doenças</a:t>
            </a:r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artríticas</a:t>
            </a:r>
            <a:endParaRPr lang="en-US" b="1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E117B07-F1BA-2FF3-1EF2-61E25374547C}"/>
              </a:ext>
            </a:extLst>
          </p:cNvPr>
          <p:cNvSpPr/>
          <p:nvPr/>
        </p:nvSpPr>
        <p:spPr>
          <a:xfrm>
            <a:off x="8186057" y="4183428"/>
            <a:ext cx="2009418" cy="1696783"/>
          </a:xfrm>
          <a:prstGeom prst="rect">
            <a:avLst/>
          </a:prstGeom>
          <a:solidFill>
            <a:schemeClr val="bg1"/>
          </a:solidFill>
          <a:ln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Google Shape;178;p10">
            <a:extLst>
              <a:ext uri="{FF2B5EF4-FFF2-40B4-BE49-F238E27FC236}">
                <a16:creationId xmlns:a16="http://schemas.microsoft.com/office/drawing/2014/main" id="{48046061-4446-F3FD-611A-D1E6486C165E}"/>
              </a:ext>
            </a:extLst>
          </p:cNvPr>
          <p:cNvSpPr txBox="1"/>
          <p:nvPr/>
        </p:nvSpPr>
        <p:spPr>
          <a:xfrm>
            <a:off x="8186052" y="4570174"/>
            <a:ext cx="2009418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lvl="0" algn="ctr"/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Outros </a:t>
            </a:r>
          </a:p>
          <a:p>
            <a:pPr lvl="0" algn="ctr"/>
            <a:r>
              <a:rPr lang="en-US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pessoas</a:t>
            </a:r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não</a:t>
            </a:r>
            <a:r>
              <a:rPr lang="en-US" b="1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</a:t>
            </a:r>
            <a:r>
              <a:rPr lang="en-US" b="1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infectadas</a:t>
            </a:r>
            <a:endParaRPr lang="en-US" b="1" dirty="0">
              <a:solidFill>
                <a:schemeClr val="dk1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6" name="Google Shape;183;p10">
            <a:extLst>
              <a:ext uri="{FF2B5EF4-FFF2-40B4-BE49-F238E27FC236}">
                <a16:creationId xmlns:a16="http://schemas.microsoft.com/office/drawing/2014/main" id="{59FCD623-738F-63E3-27AE-6CADDF87360F}"/>
              </a:ext>
            </a:extLst>
          </p:cNvPr>
          <p:cNvSpPr txBox="1"/>
          <p:nvPr/>
        </p:nvSpPr>
        <p:spPr>
          <a:xfrm>
            <a:off x="2138127" y="2835991"/>
            <a:ext cx="1295400" cy="1323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Febre &gt;38,5</a:t>
            </a:r>
            <a:r>
              <a:rPr lang="en-US" sz="2000" b="1" i="0" u="none" strike="noStrike" cap="none" baseline="3000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r>
              <a:rPr lang="en-US" sz="2000" b="1" i="0" u="none" strike="noStrike" cap="none">
                <a:solidFill>
                  <a:schemeClr val="dk1"/>
                </a:solidFill>
                <a:ea typeface="Arial"/>
                <a:cs typeface="Arial"/>
                <a:sym typeface="Arial"/>
              </a:rPr>
              <a:t> C e artrite</a:t>
            </a:r>
            <a:endParaRPr sz="2000" b="1"/>
          </a:p>
        </p:txBody>
      </p:sp>
      <p:sp>
        <p:nvSpPr>
          <p:cNvPr id="17" name="Google Shape;183;p10">
            <a:extLst>
              <a:ext uri="{FF2B5EF4-FFF2-40B4-BE49-F238E27FC236}">
                <a16:creationId xmlns:a16="http://schemas.microsoft.com/office/drawing/2014/main" id="{1BCABCFF-0D12-1631-1D63-4066F980042F}"/>
              </a:ext>
            </a:extLst>
          </p:cNvPr>
          <p:cNvSpPr txBox="1"/>
          <p:nvPr/>
        </p:nvSpPr>
        <p:spPr>
          <a:xfrm>
            <a:off x="221601" y="2823456"/>
            <a:ext cx="1596824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Febre &gt;38,5</a:t>
            </a:r>
            <a:r>
              <a:rPr lang="en-US" b="1" i="0" u="none" strike="noStrike" cap="none" baseline="30000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o</a:t>
            </a:r>
            <a:r>
              <a:rPr lang="en-US" b="1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C &amp; </a:t>
            </a:r>
            <a:r>
              <a:rPr lang="en-US" b="1" i="0" u="none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artrite</a:t>
            </a:r>
            <a:r>
              <a:rPr lang="en-US" b="1" i="0" u="none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&amp; </a:t>
            </a:r>
            <a:r>
              <a:rPr lang="en-US" b="1" i="0" u="sng" strike="noStrike" cap="none" dirty="0" err="1">
                <a:solidFill>
                  <a:schemeClr val="dk1"/>
                </a:solidFill>
                <a:ea typeface="Arial"/>
                <a:cs typeface="Arial"/>
                <a:sym typeface="Arial"/>
              </a:rPr>
              <a:t>confirmação</a:t>
            </a:r>
            <a:r>
              <a:rPr lang="en-US" b="1" i="0" u="sng" strike="noStrike" cap="none" dirty="0">
                <a:solidFill>
                  <a:schemeClr val="dk1"/>
                </a:solidFill>
                <a:ea typeface="Arial"/>
                <a:cs typeface="Arial"/>
                <a:sym typeface="Arial"/>
              </a:rPr>
              <a:t> laboratorial</a:t>
            </a:r>
            <a:endParaRPr b="1" u="sng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2C523D1-548A-FCA9-C88E-B20B8BB6C277}"/>
              </a:ext>
            </a:extLst>
          </p:cNvPr>
          <p:cNvSpPr/>
          <p:nvPr/>
        </p:nvSpPr>
        <p:spPr>
          <a:xfrm>
            <a:off x="1949658" y="2470607"/>
            <a:ext cx="1704933" cy="1892312"/>
          </a:xfrm>
          <a:prstGeom prst="rect">
            <a:avLst/>
          </a:prstGeom>
          <a:noFill/>
          <a:ln w="127000">
            <a:solidFill>
              <a:srgbClr val="109648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464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4FC635F2-C07D-9460-A9DB-7EF645FBF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Aplicação</a:t>
            </a:r>
            <a:r>
              <a:rPr lang="en-US" dirty="0"/>
              <a:t> de </a:t>
            </a:r>
            <a:r>
              <a:rPr lang="en-US" dirty="0" err="1"/>
              <a:t>definições</a:t>
            </a:r>
            <a:r>
              <a:rPr lang="en-US" dirty="0"/>
              <a:t> de </a:t>
            </a:r>
            <a:r>
              <a:rPr lang="en-US" dirty="0" err="1"/>
              <a:t>casos</a:t>
            </a:r>
            <a:br>
              <a:rPr lang="fr-FR" sz="4400" b="1" dirty="0">
                <a:latin typeface="+mj-lt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88492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A798D0-F291-B92A-FB6F-6E3A670003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6100" y="1478857"/>
            <a:ext cx="10807700" cy="4639309"/>
          </a:xfrm>
        </p:spPr>
        <p:txBody>
          <a:bodyPr lIns="91440" tIns="45720" rIns="91440" bIns="45720" anchor="t"/>
          <a:lstStyle/>
          <a:p>
            <a:pPr marL="0" indent="0">
              <a:buNone/>
            </a:pPr>
            <a:r>
              <a:rPr lang="en-US" dirty="0" err="1"/>
              <a:t>Definição</a:t>
            </a:r>
            <a:r>
              <a:rPr lang="en-US" dirty="0"/>
              <a:t> de </a:t>
            </a:r>
            <a:r>
              <a:rPr lang="en-US" dirty="0" err="1"/>
              <a:t>casos</a:t>
            </a:r>
            <a:r>
              <a:rPr lang="en-US" dirty="0"/>
              <a:t> de </a:t>
            </a:r>
            <a:r>
              <a:rPr lang="en-US" dirty="0" err="1"/>
              <a:t>vigilância</a:t>
            </a:r>
            <a:r>
              <a:rPr lang="en-US" dirty="0"/>
              <a:t> para o </a:t>
            </a:r>
            <a:r>
              <a:rPr lang="en-US" dirty="0" err="1"/>
              <a:t>sarampo</a:t>
            </a:r>
            <a:endParaRPr lang="en-US" dirty="0"/>
          </a:p>
          <a:p>
            <a:pPr lvl="1"/>
            <a:r>
              <a:rPr lang="en-US" b="1" dirty="0">
                <a:latin typeface="+mn-lt"/>
              </a:rPr>
              <a:t>Caso </a:t>
            </a:r>
            <a:r>
              <a:rPr lang="en-US" b="1" dirty="0" err="1">
                <a:latin typeface="+mn-lt"/>
              </a:rPr>
              <a:t>clínico</a:t>
            </a:r>
            <a:r>
              <a:rPr lang="en-US" b="1" dirty="0">
                <a:latin typeface="+mn-lt"/>
              </a:rPr>
              <a:t> </a:t>
            </a:r>
            <a:r>
              <a:rPr lang="en-US" b="1" dirty="0" err="1">
                <a:latin typeface="+mn-lt"/>
              </a:rPr>
              <a:t>suspeito</a:t>
            </a:r>
            <a:r>
              <a:rPr lang="en-US" b="1" dirty="0">
                <a:latin typeface="+mn-lt"/>
              </a:rPr>
              <a:t>: </a:t>
            </a:r>
            <a:r>
              <a:rPr lang="en-GB" dirty="0" err="1">
                <a:latin typeface="+mn-lt"/>
              </a:rPr>
              <a:t>Qualquer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pessoa</a:t>
            </a:r>
            <a:r>
              <a:rPr lang="en-GB" dirty="0">
                <a:latin typeface="+mn-lt"/>
              </a:rPr>
              <a:t> com </a:t>
            </a:r>
            <a:endParaRPr lang="en-GB" dirty="0"/>
          </a:p>
          <a:p>
            <a:pPr lvl="2"/>
            <a:r>
              <a:rPr lang="en-US" sz="2400" dirty="0" err="1">
                <a:latin typeface="+mn-lt"/>
              </a:rPr>
              <a:t>Febre</a:t>
            </a:r>
            <a:r>
              <a:rPr lang="en-US" sz="2400" dirty="0">
                <a:latin typeface="+mn-lt"/>
              </a:rPr>
              <a:t> </a:t>
            </a:r>
            <a:r>
              <a:rPr lang="en-US" sz="2400" u="sng" dirty="0"/>
              <a:t>e</a:t>
            </a:r>
            <a:endParaRPr lang="en-GB" sz="2400" u="sng" dirty="0">
              <a:cs typeface="Arial"/>
            </a:endParaRPr>
          </a:p>
          <a:p>
            <a:pPr lvl="2"/>
            <a:r>
              <a:rPr lang="en-US" sz="2400" dirty="0" err="1">
                <a:latin typeface="+mn-lt"/>
              </a:rPr>
              <a:t>Erupção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>
                <a:latin typeface="+mn-lt"/>
              </a:rPr>
              <a:t>cutânea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/>
              <a:t>maculopapular </a:t>
            </a:r>
            <a:r>
              <a:rPr lang="en-US" sz="2400" dirty="0" err="1">
                <a:latin typeface="+mn-lt"/>
              </a:rPr>
              <a:t>generalizada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/>
              <a:t>e </a:t>
            </a:r>
            <a:endParaRPr lang="en-US" sz="2400" dirty="0">
              <a:cs typeface="Arial"/>
            </a:endParaRPr>
          </a:p>
          <a:p>
            <a:pPr lvl="2"/>
            <a:r>
              <a:rPr lang="en-US" sz="2400" dirty="0" err="1"/>
              <a:t>Tosse</a:t>
            </a:r>
            <a:r>
              <a:rPr lang="en-US" sz="2400" dirty="0">
                <a:latin typeface="+mn-lt"/>
              </a:rPr>
              <a:t>, </a:t>
            </a:r>
            <a:r>
              <a:rPr lang="en-US" sz="2400" dirty="0" err="1">
                <a:latin typeface="+mn-lt"/>
              </a:rPr>
              <a:t>coriza</a:t>
            </a:r>
            <a:r>
              <a:rPr lang="en-US" sz="2400" dirty="0">
                <a:latin typeface="+mn-lt"/>
              </a:rPr>
              <a:t> </a:t>
            </a:r>
            <a:r>
              <a:rPr lang="en-US" sz="2400" u="sng" dirty="0" err="1">
                <a:latin typeface="+mn-lt"/>
              </a:rPr>
              <a:t>ou</a:t>
            </a:r>
            <a:r>
              <a:rPr lang="en-US" sz="2400" dirty="0">
                <a:latin typeface="+mn-lt"/>
              </a:rPr>
              <a:t> </a:t>
            </a:r>
            <a:r>
              <a:rPr lang="en-US" sz="2400" dirty="0" err="1"/>
              <a:t>conjuntivite</a:t>
            </a:r>
            <a:r>
              <a:rPr lang="en-US" sz="2400" dirty="0"/>
              <a:t> </a:t>
            </a:r>
            <a:endParaRPr lang="en-GB" sz="2400" dirty="0">
              <a:latin typeface="+mn-lt"/>
              <a:cs typeface="Arial"/>
            </a:endParaRPr>
          </a:p>
          <a:p>
            <a:pPr lvl="1"/>
            <a:r>
              <a:rPr lang="en-US" b="1" dirty="0">
                <a:latin typeface="+mn-lt"/>
              </a:rPr>
              <a:t>Caso </a:t>
            </a:r>
            <a:r>
              <a:rPr lang="en-US" b="1" dirty="0" err="1">
                <a:latin typeface="+mn-lt"/>
              </a:rPr>
              <a:t>confirmado</a:t>
            </a:r>
            <a:r>
              <a:rPr lang="en-US" b="1" dirty="0">
                <a:latin typeface="+mn-lt"/>
              </a:rPr>
              <a:t>: </a:t>
            </a:r>
            <a:r>
              <a:rPr lang="en-GB" dirty="0">
                <a:latin typeface="+mn-lt"/>
              </a:rPr>
              <a:t>Um </a:t>
            </a:r>
            <a:r>
              <a:rPr lang="en-GB" dirty="0" err="1">
                <a:latin typeface="+mn-lt"/>
              </a:rPr>
              <a:t>caso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suspeito</a:t>
            </a:r>
            <a:r>
              <a:rPr lang="en-GB" dirty="0">
                <a:latin typeface="+mn-lt"/>
              </a:rPr>
              <a:t> com </a:t>
            </a:r>
            <a:r>
              <a:rPr lang="en-GB" dirty="0" err="1">
                <a:latin typeface="+mn-lt"/>
              </a:rPr>
              <a:t>confirmação</a:t>
            </a:r>
            <a:r>
              <a:rPr lang="en-GB" dirty="0">
                <a:latin typeface="+mn-lt"/>
              </a:rPr>
              <a:t> laboratorial de um </a:t>
            </a:r>
            <a:r>
              <a:rPr lang="en-GB" dirty="0" err="1">
                <a:latin typeface="+mn-lt"/>
              </a:rPr>
              <a:t>anticorpo</a:t>
            </a:r>
            <a:r>
              <a:rPr lang="en-GB" dirty="0">
                <a:latin typeface="+mn-lt"/>
              </a:rPr>
              <a:t> IgM </a:t>
            </a:r>
            <a:r>
              <a:rPr lang="en-GB" dirty="0" err="1">
                <a:latin typeface="+mn-lt"/>
              </a:rPr>
              <a:t>positivo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ou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uma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ligação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epidemiológica</a:t>
            </a:r>
            <a:r>
              <a:rPr lang="en-GB" dirty="0">
                <a:latin typeface="+mn-lt"/>
              </a:rPr>
              <a:t> a </a:t>
            </a:r>
            <a:r>
              <a:rPr lang="en-GB" dirty="0" err="1">
                <a:latin typeface="+mn-lt"/>
              </a:rPr>
              <a:t>casos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confirmados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num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surto</a:t>
            </a:r>
            <a:endParaRPr lang="en-US" dirty="0">
              <a:latin typeface="+mn-lt"/>
            </a:endParaRP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29B6EE8-1068-A55B-585C-755A65611C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100" y="0"/>
            <a:ext cx="9752215" cy="1328732"/>
          </a:xfrm>
        </p:spPr>
        <p:txBody>
          <a:bodyPr/>
          <a:lstStyle/>
          <a:p>
            <a:r>
              <a:rPr lang="en-US" dirty="0" err="1"/>
              <a:t>Aplicação</a:t>
            </a:r>
            <a:r>
              <a:rPr lang="en-US" dirty="0"/>
              <a:t> das </a:t>
            </a:r>
            <a:r>
              <a:rPr lang="en-US" dirty="0" err="1"/>
              <a:t>definições</a:t>
            </a:r>
            <a:r>
              <a:rPr lang="en-US" dirty="0"/>
              <a:t> de </a:t>
            </a:r>
            <a:r>
              <a:rPr lang="en-US" dirty="0" err="1"/>
              <a:t>caso</a:t>
            </a:r>
            <a:r>
              <a:rPr lang="en-US" dirty="0"/>
              <a:t> </a:t>
            </a:r>
            <a:r>
              <a:rPr lang="en-US" dirty="0" err="1"/>
              <a:t>exemplo</a:t>
            </a:r>
            <a:r>
              <a:rPr lang="en-US" dirty="0"/>
              <a:t> 1 </a:t>
            </a: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(1/3)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351978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57854F-72E1-B4BC-4EB9-9F0D8C1876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821971"/>
              </p:ext>
            </p:extLst>
          </p:nvPr>
        </p:nvGraphicFramePr>
        <p:xfrm>
          <a:off x="546100" y="1339182"/>
          <a:ext cx="11214100" cy="472440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8770451">
                  <a:extLst>
                    <a:ext uri="{9D8B030D-6E8A-4147-A177-3AD203B41FA5}">
                      <a16:colId xmlns:a16="http://schemas.microsoft.com/office/drawing/2014/main" val="1263057908"/>
                    </a:ext>
                  </a:extLst>
                </a:gridCol>
                <a:gridCol w="2443649">
                  <a:extLst>
                    <a:ext uri="{9D8B030D-6E8A-4147-A177-3AD203B41FA5}">
                      <a16:colId xmlns:a16="http://schemas.microsoft.com/office/drawing/2014/main" val="2319652782"/>
                    </a:ext>
                  </a:extLst>
                </a:gridCol>
              </a:tblGrid>
              <a:tr h="685738">
                <a:tc>
                  <a:txBody>
                    <a:bodyPr/>
                    <a:lstStyle/>
                    <a:p>
                      <a:pPr algn="ctr"/>
                      <a:r>
                        <a:rPr lang="en-US" sz="2000" kern="1200" dirty="0" err="1">
                          <a:effectLst/>
                        </a:rPr>
                        <a:t>Informação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ao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doente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A definição do caso está correta?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4059733"/>
                  </a:ext>
                </a:extLst>
              </a:tr>
              <a:tr h="685738">
                <a:tc>
                  <a:txBody>
                    <a:bodyPr/>
                    <a:lstStyle/>
                    <a:p>
                      <a:pPr algn="just"/>
                      <a:r>
                        <a:rPr lang="en-US" sz="2000" b="1" kern="1200" dirty="0" err="1">
                          <a:effectLst/>
                        </a:rPr>
                        <a:t>Doente</a:t>
                      </a:r>
                      <a:r>
                        <a:rPr lang="en-US" sz="2000" b="1" kern="1200" dirty="0">
                          <a:effectLst/>
                        </a:rPr>
                        <a:t> 1</a:t>
                      </a:r>
                      <a:r>
                        <a:rPr lang="en-US" sz="2000" kern="1200" dirty="0">
                          <a:effectLst/>
                        </a:rPr>
                        <a:t>. Menina de 14 meses de </a:t>
                      </a:r>
                      <a:r>
                        <a:rPr lang="en-US" sz="2000" kern="1200" dirty="0" err="1">
                          <a:effectLst/>
                        </a:rPr>
                        <a:t>idade</a:t>
                      </a:r>
                      <a:r>
                        <a:rPr lang="en-US" sz="2000" kern="1200" dirty="0">
                          <a:effectLst/>
                        </a:rPr>
                        <a:t> com </a:t>
                      </a:r>
                      <a:r>
                        <a:rPr lang="en-US" sz="2000" kern="1200" dirty="0" err="1">
                          <a:effectLst/>
                        </a:rPr>
                        <a:t>tosse</a:t>
                      </a:r>
                      <a:r>
                        <a:rPr lang="en-US" sz="2000" kern="1200" dirty="0">
                          <a:effectLst/>
                        </a:rPr>
                        <a:t> e </a:t>
                      </a:r>
                      <a:r>
                        <a:rPr lang="en-US" sz="2000" kern="1200" dirty="0" err="1">
                          <a:effectLst/>
                        </a:rPr>
                        <a:t>febre</a:t>
                      </a:r>
                      <a:r>
                        <a:rPr lang="en-US" sz="2000" kern="1200" dirty="0">
                          <a:effectLst/>
                        </a:rPr>
                        <a:t> (41,6°C rectal), </a:t>
                      </a:r>
                      <a:r>
                        <a:rPr lang="en-US" sz="2000" kern="1200" dirty="0" err="1">
                          <a:effectLst/>
                        </a:rPr>
                        <a:t>erupção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cutânea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vermelha</a:t>
                      </a:r>
                      <a:r>
                        <a:rPr lang="en-US" sz="2000" kern="1200" dirty="0">
                          <a:effectLst/>
                        </a:rPr>
                        <a:t> e plana </a:t>
                      </a:r>
                      <a:r>
                        <a:rPr lang="en-US" sz="2000" kern="1200" dirty="0" err="1">
                          <a:effectLst/>
                        </a:rPr>
                        <a:t>há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quatro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dias</a:t>
                      </a:r>
                      <a:r>
                        <a:rPr lang="en-US" sz="2000" kern="1200" dirty="0">
                          <a:effectLst/>
                        </a:rPr>
                        <a:t> e que </a:t>
                      </a:r>
                      <a:r>
                        <a:rPr lang="en-US" sz="2000" kern="1200" dirty="0" err="1">
                          <a:effectLst/>
                        </a:rPr>
                        <a:t>recebeu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amoxicilina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há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cinco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dias</a:t>
                      </a:r>
                      <a:r>
                        <a:rPr lang="en-US" sz="2000" kern="1200" dirty="0">
                          <a:effectLst/>
                        </a:rPr>
                        <a:t> para a </a:t>
                      </a:r>
                      <a:r>
                        <a:rPr lang="en-US" sz="2000" kern="1200" dirty="0" err="1">
                          <a:effectLst/>
                        </a:rPr>
                        <a:t>febre</a:t>
                      </a:r>
                      <a:r>
                        <a:rPr lang="en-US" sz="2000" kern="1200" dirty="0">
                          <a:effectLst/>
                        </a:rPr>
                        <a:t> e a </a:t>
                      </a:r>
                      <a:r>
                        <a:rPr lang="en-US" sz="2000" kern="1200" dirty="0" err="1">
                          <a:effectLst/>
                        </a:rPr>
                        <a:t>tosse</a:t>
                      </a:r>
                      <a:r>
                        <a:rPr lang="en-US" sz="2000" kern="1200" dirty="0">
                          <a:effectLst/>
                        </a:rPr>
                        <a:t>.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923817"/>
                  </a:ext>
                </a:extLst>
              </a:tr>
              <a:tr h="685738">
                <a:tc>
                  <a:txBody>
                    <a:bodyPr/>
                    <a:lstStyle/>
                    <a:p>
                      <a:pPr algn="just"/>
                      <a:r>
                        <a:rPr lang="en-US" sz="2000" b="1" kern="1200">
                          <a:effectLst/>
                        </a:rPr>
                        <a:t>Doente 2. </a:t>
                      </a:r>
                      <a:r>
                        <a:rPr lang="en-US" sz="2000" kern="1200">
                          <a:effectLst/>
                        </a:rPr>
                        <a:t>O rapaz de dois anos apresenta agora pequenas borbulhas generalizadas, febre ao toque, nariz entupido, tosse e olhos vermelhos.</a:t>
                      </a:r>
                      <a:endParaRPr lang="en-US" sz="2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2590641"/>
                  </a:ext>
                </a:extLst>
              </a:tr>
              <a:tr h="685738">
                <a:tc>
                  <a:txBody>
                    <a:bodyPr/>
                    <a:lstStyle/>
                    <a:p>
                      <a:pPr algn="just"/>
                      <a:r>
                        <a:rPr lang="en-US" sz="2000" b="1" kern="1200" dirty="0" err="1">
                          <a:effectLst/>
                        </a:rPr>
                        <a:t>Adenda</a:t>
                      </a:r>
                      <a:r>
                        <a:rPr lang="en-US" sz="2000" b="1" kern="1200" dirty="0">
                          <a:effectLst/>
                        </a:rPr>
                        <a:t> do </a:t>
                      </a:r>
                      <a:r>
                        <a:rPr lang="en-US" sz="2000" b="1" kern="1200" dirty="0" err="1">
                          <a:effectLst/>
                        </a:rPr>
                        <a:t>doente</a:t>
                      </a:r>
                      <a:r>
                        <a:rPr lang="en-US" sz="2000" b="1" kern="1200" dirty="0">
                          <a:effectLst/>
                        </a:rPr>
                        <a:t> 2. </a:t>
                      </a:r>
                      <a:r>
                        <a:rPr lang="en-US" sz="2000" kern="1200" dirty="0" err="1">
                          <a:effectLst/>
                        </a:rPr>
                        <a:t>Resultados</a:t>
                      </a:r>
                      <a:r>
                        <a:rPr lang="en-US" sz="2000" kern="1200" dirty="0">
                          <a:effectLst/>
                        </a:rPr>
                        <a:t> das </a:t>
                      </a:r>
                      <a:r>
                        <a:rPr lang="en-US" sz="2000" kern="1200" dirty="0" err="1">
                          <a:effectLst/>
                        </a:rPr>
                        <a:t>análises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laboratoriais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liberados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dois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dias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depois</a:t>
                      </a:r>
                      <a:r>
                        <a:rPr lang="en-US" sz="2000" kern="1200" dirty="0">
                          <a:effectLst/>
                        </a:rPr>
                        <a:t>. </a:t>
                      </a:r>
                      <a:r>
                        <a:rPr lang="en-US" sz="2000" kern="1200" dirty="0" err="1">
                          <a:effectLst/>
                        </a:rPr>
                        <a:t>Os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resultados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foram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positivos</a:t>
                      </a:r>
                      <a:r>
                        <a:rPr lang="en-US" sz="2000" kern="1200" dirty="0">
                          <a:effectLst/>
                        </a:rPr>
                        <a:t> para </a:t>
                      </a:r>
                      <a:r>
                        <a:rPr lang="en-US" sz="2000" kern="1200" dirty="0" err="1">
                          <a:effectLst/>
                        </a:rPr>
                        <a:t>anticorpos</a:t>
                      </a:r>
                      <a:r>
                        <a:rPr lang="en-US" sz="2000" kern="1200" dirty="0">
                          <a:effectLst/>
                        </a:rPr>
                        <a:t> IgM contra </a:t>
                      </a:r>
                      <a:br>
                        <a:rPr lang="en-US" sz="2000" kern="1200" dirty="0">
                          <a:effectLst/>
                        </a:rPr>
                      </a:br>
                      <a:r>
                        <a:rPr lang="en-US" sz="2000" kern="1200" dirty="0">
                          <a:effectLst/>
                        </a:rPr>
                        <a:t>o </a:t>
                      </a:r>
                      <a:r>
                        <a:rPr lang="en-US" sz="2000" kern="1200" dirty="0" err="1">
                          <a:effectLst/>
                        </a:rPr>
                        <a:t>sarampo</a:t>
                      </a:r>
                      <a:r>
                        <a:rPr lang="en-US" sz="2000" kern="1200" dirty="0">
                          <a:effectLst/>
                        </a:rPr>
                        <a:t>.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8621341"/>
                  </a:ext>
                </a:extLst>
              </a:tr>
              <a:tr h="707134">
                <a:tc>
                  <a:txBody>
                    <a:bodyPr/>
                    <a:lstStyle/>
                    <a:p>
                      <a:pPr algn="just"/>
                      <a:r>
                        <a:rPr lang="en-US" sz="2000" b="1" kern="1200" dirty="0" err="1">
                          <a:effectLst/>
                        </a:rPr>
                        <a:t>Doente</a:t>
                      </a:r>
                      <a:r>
                        <a:rPr lang="en-US" sz="2000" b="1" kern="1200" dirty="0">
                          <a:effectLst/>
                        </a:rPr>
                        <a:t> 3. </a:t>
                      </a:r>
                      <a:r>
                        <a:rPr lang="en-US" sz="2000" kern="1200" dirty="0" err="1">
                          <a:effectLst/>
                        </a:rPr>
                        <a:t>Mãe</a:t>
                      </a:r>
                      <a:r>
                        <a:rPr lang="en-US" sz="2000" kern="1200" dirty="0">
                          <a:effectLst/>
                        </a:rPr>
                        <a:t> de 20 </a:t>
                      </a:r>
                      <a:r>
                        <a:rPr lang="en-US" sz="2000" kern="1200" dirty="0" err="1">
                          <a:effectLst/>
                        </a:rPr>
                        <a:t>anos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apresenta</a:t>
                      </a:r>
                      <a:r>
                        <a:rPr lang="en-US" sz="2000" kern="1200" dirty="0">
                          <a:effectLst/>
                        </a:rPr>
                        <a:t>-se </a:t>
                      </a:r>
                      <a:r>
                        <a:rPr lang="en-US" sz="2000" kern="1200" dirty="0" err="1">
                          <a:effectLst/>
                        </a:rPr>
                        <a:t>na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clínica</a:t>
                      </a:r>
                      <a:r>
                        <a:rPr lang="en-US" sz="2000" kern="1200" dirty="0">
                          <a:effectLst/>
                        </a:rPr>
                        <a:t> com </a:t>
                      </a:r>
                      <a:r>
                        <a:rPr lang="en-US" sz="2000" kern="1200" dirty="0" err="1">
                          <a:effectLst/>
                        </a:rPr>
                        <a:t>febre</a:t>
                      </a:r>
                      <a:r>
                        <a:rPr lang="en-US" sz="2000" kern="1200" dirty="0">
                          <a:effectLst/>
                        </a:rPr>
                        <a:t> (40,0°C </a:t>
                      </a:r>
                      <a:r>
                        <a:rPr lang="en-US" sz="2000" kern="1200" dirty="0" err="1">
                          <a:effectLst/>
                        </a:rPr>
                        <a:t>na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ecografia</a:t>
                      </a:r>
                      <a:r>
                        <a:rPr lang="en-US" sz="2000" kern="1200" dirty="0">
                          <a:effectLst/>
                        </a:rPr>
                        <a:t> das </a:t>
                      </a:r>
                      <a:r>
                        <a:rPr lang="en-US" sz="2000" kern="1200" dirty="0" err="1">
                          <a:effectLst/>
                        </a:rPr>
                        <a:t>têmporas</a:t>
                      </a:r>
                      <a:r>
                        <a:rPr lang="en-US" sz="2000" kern="1200" dirty="0">
                          <a:effectLst/>
                        </a:rPr>
                        <a:t>), </a:t>
                      </a:r>
                      <a:r>
                        <a:rPr lang="en-US" sz="2000" kern="1200" dirty="0" err="1">
                          <a:effectLst/>
                        </a:rPr>
                        <a:t>fraqueza</a:t>
                      </a:r>
                      <a:r>
                        <a:rPr lang="en-US" sz="2000" kern="1200" dirty="0">
                          <a:effectLst/>
                        </a:rPr>
                        <a:t>, </a:t>
                      </a:r>
                      <a:r>
                        <a:rPr lang="en-US" sz="2000" kern="1200" dirty="0" err="1">
                          <a:effectLst/>
                        </a:rPr>
                        <a:t>dores</a:t>
                      </a:r>
                      <a:r>
                        <a:rPr lang="en-US" sz="2000" kern="1200" dirty="0">
                          <a:effectLst/>
                        </a:rPr>
                        <a:t>, </a:t>
                      </a:r>
                      <a:r>
                        <a:rPr lang="en-US" sz="2000" kern="1200" dirty="0" err="1">
                          <a:effectLst/>
                        </a:rPr>
                        <a:t>história</a:t>
                      </a:r>
                      <a:r>
                        <a:rPr lang="en-US" sz="2000" kern="1200" dirty="0">
                          <a:effectLst/>
                        </a:rPr>
                        <a:t> de </a:t>
                      </a:r>
                      <a:r>
                        <a:rPr lang="en-US" sz="2000" kern="1200" dirty="0" err="1">
                          <a:effectLst/>
                        </a:rPr>
                        <a:t>quatro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dias</a:t>
                      </a:r>
                      <a:r>
                        <a:rPr lang="en-US" sz="2000" kern="1200" dirty="0">
                          <a:effectLst/>
                        </a:rPr>
                        <a:t> de </a:t>
                      </a:r>
                      <a:r>
                        <a:rPr lang="en-US" sz="2000" kern="1200" dirty="0" err="1">
                          <a:effectLst/>
                        </a:rPr>
                        <a:t>erupção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cutânea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vermelha</a:t>
                      </a:r>
                      <a:r>
                        <a:rPr lang="en-US" sz="2000" kern="1200" dirty="0">
                          <a:effectLst/>
                        </a:rPr>
                        <a:t> com </a:t>
                      </a:r>
                      <a:r>
                        <a:rPr lang="en-US" sz="2000" kern="1200" dirty="0" err="1">
                          <a:effectLst/>
                        </a:rPr>
                        <a:t>comichão</a:t>
                      </a:r>
                      <a:r>
                        <a:rPr lang="en-US" sz="2000" kern="1200" dirty="0">
                          <a:effectLst/>
                        </a:rPr>
                        <a:t>, agora com </a:t>
                      </a:r>
                      <a:r>
                        <a:rPr lang="en-US" sz="2000" kern="1200" dirty="0" err="1">
                          <a:effectLst/>
                        </a:rPr>
                        <a:t>aspecto</a:t>
                      </a:r>
                      <a:r>
                        <a:rPr lang="en-US" sz="2000" kern="1200" dirty="0">
                          <a:effectLst/>
                        </a:rPr>
                        <a:t> de </a:t>
                      </a:r>
                      <a:r>
                        <a:rPr lang="en-US" sz="2000" kern="1200" dirty="0" err="1">
                          <a:effectLst/>
                        </a:rPr>
                        <a:t>borbulhas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ou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pústulas</a:t>
                      </a:r>
                      <a:r>
                        <a:rPr lang="en-US" sz="2000" kern="1200" dirty="0">
                          <a:effectLst/>
                        </a:rPr>
                        <a:t> no </a:t>
                      </a:r>
                      <a:r>
                        <a:rPr lang="en-US" sz="2000" kern="1200" dirty="0" err="1">
                          <a:effectLst/>
                        </a:rPr>
                        <a:t>rosto</a:t>
                      </a:r>
                      <a:r>
                        <a:rPr lang="en-US" sz="2000" kern="1200" dirty="0">
                          <a:effectLst/>
                        </a:rPr>
                        <a:t> e no </a:t>
                      </a:r>
                      <a:r>
                        <a:rPr lang="en-US" sz="2000" kern="1200" dirty="0" err="1">
                          <a:effectLst/>
                        </a:rPr>
                        <a:t>corpo</a:t>
                      </a:r>
                      <a:r>
                        <a:rPr lang="en-US" sz="2000" kern="1200" dirty="0">
                          <a:effectLst/>
                        </a:rPr>
                        <a:t>, e </a:t>
                      </a:r>
                      <a:r>
                        <a:rPr lang="en-US" sz="2000" kern="1200" dirty="0" err="1">
                          <a:effectLst/>
                        </a:rPr>
                        <a:t>vermelhidão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nos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olhos</a:t>
                      </a:r>
                      <a:r>
                        <a:rPr lang="en-US" sz="2000" kern="1200" dirty="0">
                          <a:effectLst/>
                        </a:rPr>
                        <a:t>.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9412673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A071487-C932-4DAD-F90E-0EFE0327E524}"/>
              </a:ext>
            </a:extLst>
          </p:cNvPr>
          <p:cNvSpPr txBox="1"/>
          <p:nvPr/>
        </p:nvSpPr>
        <p:spPr>
          <a:xfrm>
            <a:off x="9389969" y="2290585"/>
            <a:ext cx="2281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solidFill>
                  <a:srgbClr val="109648"/>
                </a:solidFill>
              </a:rPr>
              <a:t>Suspeito</a:t>
            </a:r>
            <a:endParaRPr lang="en-US" sz="2000" b="1" dirty="0">
              <a:solidFill>
                <a:srgbClr val="109648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7ECF78-CFBA-016D-521C-55ED89931245}"/>
              </a:ext>
            </a:extLst>
          </p:cNvPr>
          <p:cNvSpPr txBox="1"/>
          <p:nvPr/>
        </p:nvSpPr>
        <p:spPr>
          <a:xfrm>
            <a:off x="9389969" y="3228945"/>
            <a:ext cx="2281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solidFill>
                  <a:srgbClr val="109648"/>
                </a:solidFill>
              </a:rPr>
              <a:t>Suspeito</a:t>
            </a:r>
            <a:endParaRPr lang="en-US" sz="2000" b="1" dirty="0">
              <a:solidFill>
                <a:srgbClr val="109648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24D8B2-4B35-FBCE-A76E-B5B723E15BC3}"/>
              </a:ext>
            </a:extLst>
          </p:cNvPr>
          <p:cNvSpPr txBox="1"/>
          <p:nvPr/>
        </p:nvSpPr>
        <p:spPr>
          <a:xfrm>
            <a:off x="9389969" y="4077056"/>
            <a:ext cx="228133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rgbClr val="109648"/>
                </a:solidFill>
              </a:rPr>
              <a:t>Confirmado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3876CA-B41A-13FD-3C03-EF38007FE8AB}"/>
              </a:ext>
            </a:extLst>
          </p:cNvPr>
          <p:cNvSpPr txBox="1"/>
          <p:nvPr/>
        </p:nvSpPr>
        <p:spPr>
          <a:xfrm>
            <a:off x="9389969" y="5031689"/>
            <a:ext cx="22813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solidFill>
                  <a:srgbClr val="109648"/>
                </a:solidFill>
              </a:rPr>
              <a:t>Não</a:t>
            </a:r>
            <a:r>
              <a:rPr lang="en-US" sz="2000" b="1" dirty="0">
                <a:solidFill>
                  <a:srgbClr val="109648"/>
                </a:solidFill>
              </a:rPr>
              <a:t>, </a:t>
            </a:r>
            <a:r>
              <a:rPr lang="en-US" sz="2000" b="1" dirty="0" err="1">
                <a:solidFill>
                  <a:srgbClr val="109648"/>
                </a:solidFill>
              </a:rPr>
              <a:t>tipo</a:t>
            </a:r>
            <a:r>
              <a:rPr lang="en-US" sz="2000" b="1" dirty="0">
                <a:solidFill>
                  <a:srgbClr val="109648"/>
                </a:solidFill>
              </a:rPr>
              <a:t> </a:t>
            </a:r>
            <a:r>
              <a:rPr lang="en-US" sz="2000" b="1" dirty="0" err="1">
                <a:solidFill>
                  <a:srgbClr val="109648"/>
                </a:solidFill>
              </a:rPr>
              <a:t>errado</a:t>
            </a:r>
            <a:r>
              <a:rPr lang="en-US" sz="2000" b="1" dirty="0">
                <a:solidFill>
                  <a:srgbClr val="109648"/>
                </a:solidFill>
              </a:rPr>
              <a:t> de </a:t>
            </a:r>
            <a:r>
              <a:rPr lang="en-US" sz="2000" b="1" dirty="0" err="1">
                <a:solidFill>
                  <a:srgbClr val="109648"/>
                </a:solidFill>
              </a:rPr>
              <a:t>erupção</a:t>
            </a:r>
            <a:r>
              <a:rPr lang="en-US" sz="2000" b="1" dirty="0">
                <a:solidFill>
                  <a:srgbClr val="109648"/>
                </a:solidFill>
              </a:rPr>
              <a:t> </a:t>
            </a:r>
            <a:r>
              <a:rPr lang="en-US" sz="2000" b="1" dirty="0" err="1">
                <a:solidFill>
                  <a:srgbClr val="109648"/>
                </a:solidFill>
              </a:rPr>
              <a:t>cutânea</a:t>
            </a:r>
            <a:endParaRPr lang="en-US" sz="2000" b="1" dirty="0">
              <a:solidFill>
                <a:srgbClr val="109648"/>
              </a:solidFill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DD91ACF-623E-F8D8-FBD5-2685E7724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100" y="0"/>
            <a:ext cx="9752215" cy="1328732"/>
          </a:xfrm>
        </p:spPr>
        <p:txBody>
          <a:bodyPr/>
          <a:lstStyle/>
          <a:p>
            <a:r>
              <a:rPr lang="en-US" dirty="0" err="1"/>
              <a:t>Aplicação</a:t>
            </a:r>
            <a:r>
              <a:rPr lang="en-US" dirty="0"/>
              <a:t> das </a:t>
            </a:r>
            <a:r>
              <a:rPr lang="en-US" dirty="0" err="1"/>
              <a:t>definições</a:t>
            </a:r>
            <a:r>
              <a:rPr lang="en-US" dirty="0"/>
              <a:t> de </a:t>
            </a:r>
            <a:r>
              <a:rPr lang="en-US" dirty="0" err="1"/>
              <a:t>caso</a:t>
            </a:r>
            <a:r>
              <a:rPr lang="en-US" dirty="0"/>
              <a:t> </a:t>
            </a:r>
            <a:r>
              <a:rPr lang="en-US" dirty="0" err="1"/>
              <a:t>exemplo</a:t>
            </a:r>
            <a:r>
              <a:rPr lang="en-US" dirty="0"/>
              <a:t> 1 </a:t>
            </a:r>
            <a:r>
              <a:rPr lang="en-US" b="0" i="0" u="none" strike="noStrike" dirty="0">
                <a:solidFill>
                  <a:srgbClr val="000000"/>
                </a:solidFill>
                <a:effectLst/>
              </a:rPr>
              <a:t>(2/3)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461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57854F-72E1-B4BC-4EB9-9F0D8C1876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3653804"/>
              </p:ext>
            </p:extLst>
          </p:nvPr>
        </p:nvGraphicFramePr>
        <p:xfrm>
          <a:off x="546100" y="1381898"/>
          <a:ext cx="10793803" cy="423672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8585200">
                  <a:extLst>
                    <a:ext uri="{9D8B030D-6E8A-4147-A177-3AD203B41FA5}">
                      <a16:colId xmlns:a16="http://schemas.microsoft.com/office/drawing/2014/main" val="1263057908"/>
                    </a:ext>
                  </a:extLst>
                </a:gridCol>
                <a:gridCol w="2208603">
                  <a:extLst>
                    <a:ext uri="{9D8B030D-6E8A-4147-A177-3AD203B41FA5}">
                      <a16:colId xmlns:a16="http://schemas.microsoft.com/office/drawing/2014/main" val="2319652782"/>
                    </a:ext>
                  </a:extLst>
                </a:gridCol>
              </a:tblGrid>
              <a:tr h="381516">
                <a:tc>
                  <a:txBody>
                    <a:bodyPr/>
                    <a:lstStyle/>
                    <a:p>
                      <a:pPr algn="ctr"/>
                      <a:r>
                        <a:rPr lang="en-US" sz="2000" kern="1200" dirty="0" err="1">
                          <a:effectLst/>
                        </a:rPr>
                        <a:t>Informação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ao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doente</a:t>
                      </a:r>
                      <a:endParaRPr lang="en-US" sz="20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/>
                        <a:t>Corresponde à definição de caso?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4059733"/>
                  </a:ext>
                </a:extLst>
              </a:tr>
              <a:tr h="707134">
                <a:tc>
                  <a:txBody>
                    <a:bodyPr/>
                    <a:lstStyle/>
                    <a:p>
                      <a:pPr algn="just"/>
                      <a:r>
                        <a:rPr lang="en-US" sz="2000" b="1" kern="1200" dirty="0" err="1">
                          <a:effectLst/>
                        </a:rPr>
                        <a:t>Paciente</a:t>
                      </a:r>
                      <a:r>
                        <a:rPr lang="en-US" sz="2000" b="1" kern="1200" dirty="0">
                          <a:effectLst/>
                        </a:rPr>
                        <a:t> 4. </a:t>
                      </a:r>
                      <a:r>
                        <a:rPr lang="en-US" sz="2000" kern="1200" dirty="0">
                          <a:effectLst/>
                        </a:rPr>
                        <a:t>Homem de 18 </a:t>
                      </a:r>
                      <a:r>
                        <a:rPr lang="en-US" sz="2000" kern="1200" dirty="0" err="1">
                          <a:effectLst/>
                        </a:rPr>
                        <a:t>anos</a:t>
                      </a:r>
                      <a:r>
                        <a:rPr lang="en-US" sz="2000" kern="1200" dirty="0">
                          <a:effectLst/>
                        </a:rPr>
                        <a:t>, que </a:t>
                      </a:r>
                      <a:r>
                        <a:rPr lang="en-US" sz="2000" kern="1200" dirty="0" err="1">
                          <a:effectLst/>
                        </a:rPr>
                        <a:t>nunca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tinha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sido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vacinado</a:t>
                      </a:r>
                      <a:r>
                        <a:rPr lang="en-US" sz="2000" kern="1200" dirty="0">
                          <a:effectLst/>
                        </a:rPr>
                        <a:t> contra o </a:t>
                      </a:r>
                      <a:r>
                        <a:rPr lang="en-US" sz="2000" kern="1200" dirty="0" err="1">
                          <a:effectLst/>
                        </a:rPr>
                        <a:t>sarampo</a:t>
                      </a:r>
                      <a:r>
                        <a:rPr lang="en-US" sz="2000" kern="1200" dirty="0">
                          <a:effectLst/>
                        </a:rPr>
                        <a:t>, com </a:t>
                      </a:r>
                      <a:r>
                        <a:rPr lang="en-US" sz="2000" kern="1200" dirty="0" err="1">
                          <a:effectLst/>
                        </a:rPr>
                        <a:t>erupção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cutânea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generalizada</a:t>
                      </a:r>
                      <a:r>
                        <a:rPr lang="en-US" sz="2000" kern="1200" dirty="0">
                          <a:effectLst/>
                        </a:rPr>
                        <a:t>, plana e </a:t>
                      </a:r>
                      <a:r>
                        <a:rPr lang="en-US" sz="2000" kern="1200" dirty="0" err="1">
                          <a:effectLst/>
                        </a:rPr>
                        <a:t>manchada</a:t>
                      </a:r>
                      <a:r>
                        <a:rPr lang="en-US" sz="2000" kern="1200" dirty="0">
                          <a:effectLst/>
                        </a:rPr>
                        <a:t>, </a:t>
                      </a:r>
                      <a:r>
                        <a:rPr lang="en-US" sz="2000" kern="1200" dirty="0" err="1">
                          <a:effectLst/>
                        </a:rPr>
                        <a:t>nariz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entupido</a:t>
                      </a:r>
                      <a:r>
                        <a:rPr lang="en-US" sz="2000" kern="1200" dirty="0">
                          <a:effectLst/>
                        </a:rPr>
                        <a:t> e com </a:t>
                      </a:r>
                      <a:r>
                        <a:rPr lang="en-US" sz="2000" kern="1200" dirty="0" err="1">
                          <a:effectLst/>
                        </a:rPr>
                        <a:t>coriza</a:t>
                      </a:r>
                      <a:r>
                        <a:rPr lang="en-US" sz="2000" kern="1200" dirty="0">
                          <a:effectLst/>
                        </a:rPr>
                        <a:t>, </a:t>
                      </a:r>
                      <a:r>
                        <a:rPr lang="en-US" sz="2000" kern="1200" dirty="0" err="1">
                          <a:effectLst/>
                        </a:rPr>
                        <a:t>olhos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vermelhos</a:t>
                      </a:r>
                      <a:r>
                        <a:rPr lang="en-US" sz="2000" kern="1200" dirty="0">
                          <a:effectLst/>
                        </a:rPr>
                        <a:t> e </a:t>
                      </a:r>
                      <a:r>
                        <a:rPr lang="en-US" sz="2000" kern="1200" dirty="0" err="1">
                          <a:effectLst/>
                        </a:rPr>
                        <a:t>temperatura</a:t>
                      </a:r>
                      <a:r>
                        <a:rPr lang="en-US" sz="2000" kern="1200" dirty="0">
                          <a:effectLst/>
                        </a:rPr>
                        <a:t> de 37,1°C; </a:t>
                      </a:r>
                      <a:r>
                        <a:rPr lang="en-US" sz="2000" kern="1200" dirty="0" err="1">
                          <a:effectLst/>
                        </a:rPr>
                        <a:t>tomou</a:t>
                      </a:r>
                      <a:r>
                        <a:rPr lang="en-US" sz="2000" kern="1200" dirty="0">
                          <a:effectLst/>
                        </a:rPr>
                        <a:t> paracetamol (</a:t>
                      </a:r>
                      <a:r>
                        <a:rPr lang="en-US" sz="2000" kern="1200" dirty="0" err="1">
                          <a:effectLst/>
                        </a:rPr>
                        <a:t>acetaminofeno</a:t>
                      </a:r>
                      <a:r>
                        <a:rPr lang="en-US" sz="2000" kern="1200" dirty="0">
                          <a:effectLst/>
                        </a:rPr>
                        <a:t>) </a:t>
                      </a:r>
                      <a:r>
                        <a:rPr lang="en-US" sz="2000" kern="1200" dirty="0" err="1">
                          <a:effectLst/>
                        </a:rPr>
                        <a:t>uma</a:t>
                      </a:r>
                      <a:r>
                        <a:rPr lang="en-US" sz="2000" kern="1200" dirty="0">
                          <a:effectLst/>
                        </a:rPr>
                        <a:t> hora antes.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3437884"/>
                  </a:ext>
                </a:extLst>
              </a:tr>
              <a:tr h="1119629">
                <a:tc>
                  <a:txBody>
                    <a:bodyPr/>
                    <a:lstStyle/>
                    <a:p>
                      <a:pPr algn="just"/>
                      <a:r>
                        <a:rPr lang="en-US" sz="2000" b="1" kern="1200" dirty="0" err="1">
                          <a:effectLst/>
                        </a:rPr>
                        <a:t>Paciente</a:t>
                      </a:r>
                      <a:r>
                        <a:rPr lang="en-US" sz="2000" b="1" kern="1200" dirty="0">
                          <a:effectLst/>
                        </a:rPr>
                        <a:t> 5. </a:t>
                      </a:r>
                      <a:r>
                        <a:rPr lang="en-US" sz="2000" kern="1200" dirty="0" err="1">
                          <a:effectLst/>
                        </a:rPr>
                        <a:t>Filha</a:t>
                      </a:r>
                      <a:r>
                        <a:rPr lang="en-US" sz="2000" kern="1200" dirty="0">
                          <a:effectLst/>
                        </a:rPr>
                        <a:t> de 12 </a:t>
                      </a:r>
                      <a:r>
                        <a:rPr lang="en-US" sz="2000" kern="1200" dirty="0" err="1">
                          <a:effectLst/>
                        </a:rPr>
                        <a:t>anos</a:t>
                      </a:r>
                      <a:r>
                        <a:rPr lang="en-US" sz="2000" kern="1200" dirty="0">
                          <a:effectLst/>
                        </a:rPr>
                        <a:t> de </a:t>
                      </a:r>
                      <a:r>
                        <a:rPr lang="en-US" sz="2000" kern="1200" dirty="0" err="1">
                          <a:effectLst/>
                        </a:rPr>
                        <a:t>idade</a:t>
                      </a:r>
                      <a:r>
                        <a:rPr lang="en-US" sz="2000" kern="1200" dirty="0">
                          <a:effectLst/>
                        </a:rPr>
                        <a:t> de um </a:t>
                      </a:r>
                      <a:r>
                        <a:rPr lang="en-US" sz="2000" kern="1200" dirty="0" err="1">
                          <a:effectLst/>
                        </a:rPr>
                        <a:t>funcionário</a:t>
                      </a:r>
                      <a:r>
                        <a:rPr lang="en-US" sz="2000" kern="1200" dirty="0">
                          <a:effectLst/>
                        </a:rPr>
                        <a:t> do </a:t>
                      </a:r>
                      <a:r>
                        <a:rPr lang="en-US" sz="2000" kern="1200" dirty="0" err="1">
                          <a:effectLst/>
                        </a:rPr>
                        <a:t>Ministério</a:t>
                      </a:r>
                      <a:r>
                        <a:rPr lang="en-US" sz="2000" kern="1200" dirty="0">
                          <a:effectLst/>
                        </a:rPr>
                        <a:t> da </a:t>
                      </a:r>
                      <a:r>
                        <a:rPr lang="en-US" sz="2000" kern="1200" dirty="0" err="1">
                          <a:effectLst/>
                        </a:rPr>
                        <a:t>Saúde</a:t>
                      </a:r>
                      <a:r>
                        <a:rPr lang="en-US" sz="2000" kern="1200" dirty="0">
                          <a:effectLst/>
                        </a:rPr>
                        <a:t> que </a:t>
                      </a:r>
                      <a:r>
                        <a:rPr lang="en-US" sz="2000" kern="1200" dirty="0" err="1">
                          <a:effectLst/>
                        </a:rPr>
                        <a:t>tinha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recebido</a:t>
                      </a:r>
                      <a:r>
                        <a:rPr lang="en-US" sz="2000" kern="1200" dirty="0">
                          <a:effectLst/>
                        </a:rPr>
                        <a:t> duas doses de </a:t>
                      </a:r>
                      <a:r>
                        <a:rPr lang="en-US" sz="2000" kern="1200" dirty="0" err="1">
                          <a:effectLst/>
                        </a:rPr>
                        <a:t>vacina</a:t>
                      </a:r>
                      <a:r>
                        <a:rPr lang="en-US" sz="2000" kern="1200" dirty="0">
                          <a:effectLst/>
                        </a:rPr>
                        <a:t> contra o </a:t>
                      </a:r>
                      <a:r>
                        <a:rPr lang="en-US" sz="2000" kern="1200" dirty="0" err="1">
                          <a:effectLst/>
                        </a:rPr>
                        <a:t>sarampo</a:t>
                      </a:r>
                      <a:r>
                        <a:rPr lang="en-US" sz="2000" kern="1200" dirty="0">
                          <a:effectLst/>
                        </a:rPr>
                        <a:t> da </a:t>
                      </a:r>
                      <a:r>
                        <a:rPr lang="en-US" sz="2000" kern="1200" dirty="0" err="1">
                          <a:effectLst/>
                        </a:rPr>
                        <a:t>recente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campanha</a:t>
                      </a:r>
                      <a:r>
                        <a:rPr lang="en-US" sz="2000" kern="1200" dirty="0">
                          <a:effectLst/>
                        </a:rPr>
                        <a:t> da OMS no </a:t>
                      </a:r>
                      <a:r>
                        <a:rPr lang="en-US" sz="2000" kern="1200" dirty="0" err="1">
                          <a:effectLst/>
                        </a:rPr>
                        <a:t>país</a:t>
                      </a:r>
                      <a:r>
                        <a:rPr lang="en-US" sz="2000" kern="1200" dirty="0">
                          <a:effectLst/>
                        </a:rPr>
                        <a:t> (15 meses e 5 </a:t>
                      </a:r>
                      <a:r>
                        <a:rPr lang="en-US" sz="2000" kern="1200" dirty="0" err="1">
                          <a:effectLst/>
                        </a:rPr>
                        <a:t>anos</a:t>
                      </a:r>
                      <a:r>
                        <a:rPr lang="en-US" sz="2000" kern="1200" dirty="0">
                          <a:effectLst/>
                        </a:rPr>
                        <a:t> de </a:t>
                      </a:r>
                      <a:r>
                        <a:rPr lang="en-US" sz="2000" kern="1200" dirty="0" err="1">
                          <a:effectLst/>
                        </a:rPr>
                        <a:t>idade</a:t>
                      </a:r>
                      <a:r>
                        <a:rPr lang="en-US" sz="2000" kern="1200" dirty="0">
                          <a:effectLst/>
                        </a:rPr>
                        <a:t>); </a:t>
                      </a:r>
                      <a:r>
                        <a:rPr lang="en-US" sz="2000" kern="1200" dirty="0" err="1">
                          <a:effectLst/>
                        </a:rPr>
                        <a:t>apresentou</a:t>
                      </a:r>
                      <a:r>
                        <a:rPr lang="en-US" sz="2000" kern="1200" dirty="0">
                          <a:effectLst/>
                        </a:rPr>
                        <a:t>-se </a:t>
                      </a:r>
                      <a:r>
                        <a:rPr lang="en-US" sz="2000" kern="1200" dirty="0" err="1">
                          <a:effectLst/>
                        </a:rPr>
                        <a:t>na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clínica</a:t>
                      </a:r>
                      <a:r>
                        <a:rPr lang="en-US" sz="2000" kern="1200" dirty="0">
                          <a:effectLst/>
                        </a:rPr>
                        <a:t> com </a:t>
                      </a:r>
                      <a:r>
                        <a:rPr lang="en-US" sz="2000" kern="1200" dirty="0" err="1">
                          <a:effectLst/>
                        </a:rPr>
                        <a:t>uma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erupção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cutânea</a:t>
                      </a:r>
                      <a:r>
                        <a:rPr lang="en-US" sz="2000" kern="1200" dirty="0">
                          <a:effectLst/>
                        </a:rPr>
                        <a:t> com </a:t>
                      </a:r>
                      <a:r>
                        <a:rPr lang="en-US" sz="2000" kern="1200" dirty="0" err="1">
                          <a:effectLst/>
                        </a:rPr>
                        <a:t>manchas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vermelhas</a:t>
                      </a:r>
                      <a:r>
                        <a:rPr lang="en-US" sz="2000" kern="1200" dirty="0">
                          <a:effectLst/>
                        </a:rPr>
                        <a:t> que </a:t>
                      </a:r>
                      <a:r>
                        <a:rPr lang="en-US" sz="2000" kern="1200" dirty="0" err="1">
                          <a:effectLst/>
                        </a:rPr>
                        <a:t>cobria</a:t>
                      </a:r>
                      <a:r>
                        <a:rPr lang="en-US" sz="2000" kern="1200" dirty="0">
                          <a:effectLst/>
                        </a:rPr>
                        <a:t> a </a:t>
                      </a:r>
                      <a:r>
                        <a:rPr lang="en-US" sz="2000" kern="1200" dirty="0" err="1">
                          <a:effectLst/>
                        </a:rPr>
                        <a:t>maior</a:t>
                      </a:r>
                      <a:r>
                        <a:rPr lang="en-US" sz="2000" kern="1200" dirty="0">
                          <a:effectLst/>
                        </a:rPr>
                        <a:t> </a:t>
                      </a:r>
                      <a:r>
                        <a:rPr lang="en-US" sz="2000" kern="1200" dirty="0" err="1">
                          <a:effectLst/>
                        </a:rPr>
                        <a:t>parte</a:t>
                      </a:r>
                      <a:r>
                        <a:rPr lang="en-US" sz="2000" kern="1200" dirty="0">
                          <a:effectLst/>
                        </a:rPr>
                        <a:t> da face e do </a:t>
                      </a:r>
                      <a:r>
                        <a:rPr lang="en-US" sz="2000" kern="1200" dirty="0" err="1">
                          <a:effectLst/>
                        </a:rPr>
                        <a:t>tronco</a:t>
                      </a:r>
                      <a:r>
                        <a:rPr lang="en-US" sz="2000" kern="1200" dirty="0">
                          <a:effectLst/>
                        </a:rPr>
                        <a:t>, </a:t>
                      </a:r>
                      <a:r>
                        <a:rPr lang="en-US" sz="2000" kern="1200" dirty="0" err="1">
                          <a:effectLst/>
                        </a:rPr>
                        <a:t>temperatura</a:t>
                      </a:r>
                      <a:r>
                        <a:rPr lang="en-US" sz="2000" kern="1200" dirty="0">
                          <a:effectLst/>
                        </a:rPr>
                        <a:t> de 40,0°C, </a:t>
                      </a:r>
                      <a:r>
                        <a:rPr lang="en-US" sz="2000" kern="1200" dirty="0" err="1">
                          <a:effectLst/>
                        </a:rPr>
                        <a:t>corrimento</a:t>
                      </a:r>
                      <a:r>
                        <a:rPr lang="en-US" sz="2000" kern="1200" dirty="0">
                          <a:effectLst/>
                        </a:rPr>
                        <a:t> nasal, </a:t>
                      </a:r>
                      <a:r>
                        <a:rPr lang="en-US" sz="2000" kern="1200" dirty="0" err="1">
                          <a:effectLst/>
                        </a:rPr>
                        <a:t>tosse</a:t>
                      </a:r>
                      <a:r>
                        <a:rPr lang="en-US" sz="2000" kern="1200" dirty="0">
                          <a:effectLst/>
                        </a:rPr>
                        <a:t>, </a:t>
                      </a:r>
                      <a:r>
                        <a:rPr lang="en-US" sz="2000" kern="1200" dirty="0" err="1">
                          <a:effectLst/>
                        </a:rPr>
                        <a:t>vermelhidão</a:t>
                      </a:r>
                      <a:r>
                        <a:rPr lang="en-US" sz="2000" kern="1200" dirty="0">
                          <a:effectLst/>
                        </a:rPr>
                        <a:t> ocular e </a:t>
                      </a:r>
                      <a:r>
                        <a:rPr lang="en-US" sz="2000" kern="1200" dirty="0" err="1">
                          <a:effectLst/>
                        </a:rPr>
                        <a:t>sensibilidade</a:t>
                      </a:r>
                      <a:r>
                        <a:rPr lang="en-US" sz="2000" kern="1200" dirty="0">
                          <a:effectLst/>
                        </a:rPr>
                        <a:t> à luz.</a:t>
                      </a:r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8662709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6C99E52-1C40-702B-82A0-0A1A755E482C}"/>
              </a:ext>
            </a:extLst>
          </p:cNvPr>
          <p:cNvSpPr txBox="1"/>
          <p:nvPr/>
        </p:nvSpPr>
        <p:spPr>
          <a:xfrm>
            <a:off x="9072470" y="2545312"/>
            <a:ext cx="22813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>
                <a:solidFill>
                  <a:srgbClr val="109648"/>
                </a:solidFill>
              </a:rPr>
              <a:t>Não</a:t>
            </a:r>
            <a:r>
              <a:rPr lang="en-US" sz="2000" b="1" dirty="0">
                <a:solidFill>
                  <a:srgbClr val="109648"/>
                </a:solidFill>
              </a:rPr>
              <a:t> agora, </a:t>
            </a:r>
            <a:r>
              <a:rPr lang="en-US" sz="2000" b="1" dirty="0" err="1">
                <a:solidFill>
                  <a:srgbClr val="109648"/>
                </a:solidFill>
              </a:rPr>
              <a:t>ou</a:t>
            </a:r>
            <a:r>
              <a:rPr lang="en-US" sz="2000" b="1" dirty="0">
                <a:solidFill>
                  <a:srgbClr val="109648"/>
                </a:solidFill>
              </a:rPr>
              <a:t> </a:t>
            </a:r>
            <a:r>
              <a:rPr lang="en-US" sz="2000" b="1" dirty="0" err="1">
                <a:solidFill>
                  <a:srgbClr val="109648"/>
                </a:solidFill>
              </a:rPr>
              <a:t>suspeitar</a:t>
            </a:r>
            <a:r>
              <a:rPr lang="en-US" sz="2000" b="1" dirty="0">
                <a:solidFill>
                  <a:srgbClr val="109648"/>
                </a:solidFill>
              </a:rPr>
              <a:t> se o </a:t>
            </a:r>
            <a:r>
              <a:rPr lang="en-US" sz="2000" b="1" dirty="0" err="1">
                <a:solidFill>
                  <a:srgbClr val="109648"/>
                </a:solidFill>
              </a:rPr>
              <a:t>clínico</a:t>
            </a:r>
            <a:r>
              <a:rPr lang="en-US" sz="2000" b="1" dirty="0">
                <a:solidFill>
                  <a:srgbClr val="109648"/>
                </a:solidFill>
              </a:rPr>
              <a:t> </a:t>
            </a:r>
            <a:r>
              <a:rPr lang="en-US" sz="2000" b="1" dirty="0" err="1">
                <a:solidFill>
                  <a:srgbClr val="109648"/>
                </a:solidFill>
              </a:rPr>
              <a:t>suspeitar</a:t>
            </a:r>
            <a:endParaRPr lang="en-US" sz="2000" b="1" dirty="0">
              <a:solidFill>
                <a:srgbClr val="109648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6C8E26-B8C3-7BCA-786D-E6A963CEA7F4}"/>
              </a:ext>
            </a:extLst>
          </p:cNvPr>
          <p:cNvSpPr txBox="1"/>
          <p:nvPr/>
        </p:nvSpPr>
        <p:spPr>
          <a:xfrm>
            <a:off x="9072470" y="4455453"/>
            <a:ext cx="22813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rgbClr val="109648"/>
                </a:solidFill>
              </a:rPr>
              <a:t>Suspeito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E7CF7CDF-C4B9-02C9-F964-AA996C5BE68C}"/>
              </a:ext>
            </a:extLst>
          </p:cNvPr>
          <p:cNvSpPr txBox="1">
            <a:spLocks/>
          </p:cNvSpPr>
          <p:nvPr/>
        </p:nvSpPr>
        <p:spPr>
          <a:xfrm>
            <a:off x="546100" y="0"/>
            <a:ext cx="9752215" cy="1328732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Aplicação</a:t>
            </a:r>
            <a:r>
              <a:rPr lang="en-US" dirty="0"/>
              <a:t> das </a:t>
            </a:r>
            <a:r>
              <a:rPr lang="en-US" dirty="0" err="1"/>
              <a:t>definições</a:t>
            </a:r>
            <a:r>
              <a:rPr lang="en-US" dirty="0"/>
              <a:t> de </a:t>
            </a:r>
            <a:r>
              <a:rPr lang="en-US" dirty="0" err="1"/>
              <a:t>caso</a:t>
            </a:r>
            <a:r>
              <a:rPr lang="en-US" dirty="0"/>
              <a:t> </a:t>
            </a:r>
            <a:r>
              <a:rPr lang="en-US" dirty="0" err="1"/>
              <a:t>exemplo</a:t>
            </a:r>
            <a:r>
              <a:rPr lang="en-US" dirty="0"/>
              <a:t> 1 </a:t>
            </a:r>
            <a:r>
              <a:rPr lang="en-US" dirty="0">
                <a:solidFill>
                  <a:srgbClr val="000000"/>
                </a:solidFill>
              </a:rPr>
              <a:t>(3/3)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8225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A798D0-F291-B92A-FB6F-6E3A670003F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46100" y="1328732"/>
            <a:ext cx="10515600" cy="4639309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Definição</a:t>
            </a:r>
            <a:r>
              <a:rPr lang="en-US" dirty="0"/>
              <a:t> de </a:t>
            </a:r>
            <a:r>
              <a:rPr lang="en-US" dirty="0" err="1"/>
              <a:t>casos</a:t>
            </a:r>
            <a:r>
              <a:rPr lang="en-US" dirty="0"/>
              <a:t> de </a:t>
            </a:r>
            <a:r>
              <a:rPr lang="en-US" dirty="0" err="1"/>
              <a:t>vigilância</a:t>
            </a:r>
            <a:r>
              <a:rPr lang="en-US" dirty="0"/>
              <a:t> da </a:t>
            </a:r>
            <a:r>
              <a:rPr lang="en-US" dirty="0" err="1"/>
              <a:t>tuberculose</a:t>
            </a:r>
            <a:r>
              <a:rPr lang="en-US" dirty="0"/>
              <a:t> bovina</a:t>
            </a:r>
          </a:p>
          <a:p>
            <a:pPr lvl="1"/>
            <a:r>
              <a:rPr lang="en-US" b="1" dirty="0">
                <a:latin typeface="+mn-lt"/>
              </a:rPr>
              <a:t>Caso </a:t>
            </a:r>
            <a:r>
              <a:rPr lang="en-US" b="1" dirty="0" err="1">
                <a:latin typeface="+mn-lt"/>
              </a:rPr>
              <a:t>suspeito</a:t>
            </a:r>
            <a:r>
              <a:rPr lang="en-US" b="1" dirty="0">
                <a:latin typeface="+mn-lt"/>
              </a:rPr>
              <a:t>: </a:t>
            </a:r>
            <a:r>
              <a:rPr lang="en-US" dirty="0" err="1">
                <a:latin typeface="+mn-lt"/>
              </a:rPr>
              <a:t>bovino</a:t>
            </a:r>
            <a:r>
              <a:rPr lang="en-US" dirty="0">
                <a:latin typeface="+mn-lt"/>
              </a:rPr>
              <a:t> com </a:t>
            </a:r>
            <a:r>
              <a:rPr lang="en-US" dirty="0" err="1">
                <a:latin typeface="+mn-lt"/>
              </a:rPr>
              <a:t>sinais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clínicos</a:t>
            </a:r>
            <a:r>
              <a:rPr lang="en-US" dirty="0">
                <a:latin typeface="+mn-lt"/>
              </a:rPr>
              <a:t> de</a:t>
            </a:r>
          </a:p>
          <a:p>
            <a:pPr lvl="2">
              <a:spcBef>
                <a:spcPts val="0"/>
              </a:spcBef>
            </a:pPr>
            <a:r>
              <a:rPr lang="en-US" dirty="0" err="1">
                <a:latin typeface="+mn-lt"/>
              </a:rPr>
              <a:t>Fraqueza</a:t>
            </a:r>
            <a:r>
              <a:rPr lang="en-US" dirty="0">
                <a:latin typeface="+mn-lt"/>
              </a:rPr>
              <a:t> </a:t>
            </a:r>
            <a:r>
              <a:rPr lang="en-US" u="sng" dirty="0">
                <a:latin typeface="+mn-lt"/>
              </a:rPr>
              <a:t>OU</a:t>
            </a:r>
          </a:p>
          <a:p>
            <a:pPr lvl="2">
              <a:spcBef>
                <a:spcPts val="0"/>
              </a:spcBef>
            </a:pPr>
            <a:r>
              <a:rPr lang="en-US" dirty="0" err="1">
                <a:latin typeface="+mn-lt"/>
              </a:rPr>
              <a:t>Perda</a:t>
            </a:r>
            <a:r>
              <a:rPr lang="en-US" dirty="0">
                <a:latin typeface="+mn-lt"/>
              </a:rPr>
              <a:t> de </a:t>
            </a:r>
            <a:r>
              <a:rPr lang="en-US" dirty="0" err="1">
                <a:latin typeface="+mn-lt"/>
              </a:rPr>
              <a:t>apetite</a:t>
            </a:r>
            <a:r>
              <a:rPr lang="en-US" dirty="0">
                <a:latin typeface="+mn-lt"/>
              </a:rPr>
              <a:t> e de peso </a:t>
            </a:r>
            <a:r>
              <a:rPr lang="en-US" u="sng" dirty="0">
                <a:latin typeface="+mn-lt"/>
              </a:rPr>
              <a:t>OU</a:t>
            </a:r>
            <a:endParaRPr lang="en-US" dirty="0">
              <a:latin typeface="+mn-lt"/>
            </a:endParaRPr>
          </a:p>
          <a:p>
            <a:pPr lvl="2">
              <a:spcBef>
                <a:spcPts val="0"/>
              </a:spcBef>
            </a:pPr>
            <a:r>
              <a:rPr lang="en-US" dirty="0">
                <a:latin typeface="+mn-lt"/>
              </a:rPr>
              <a:t>Febre </a:t>
            </a:r>
            <a:r>
              <a:rPr lang="en-US" dirty="0" err="1">
                <a:latin typeface="+mn-lt"/>
              </a:rPr>
              <a:t>flutuante</a:t>
            </a:r>
            <a:r>
              <a:rPr lang="en-US" dirty="0">
                <a:latin typeface="+mn-lt"/>
              </a:rPr>
              <a:t> </a:t>
            </a:r>
            <a:r>
              <a:rPr lang="en-US" u="sng" dirty="0">
                <a:latin typeface="+mn-lt"/>
              </a:rPr>
              <a:t>OU</a:t>
            </a:r>
            <a:endParaRPr lang="en-US" dirty="0">
              <a:latin typeface="+mn-lt"/>
            </a:endParaRPr>
          </a:p>
          <a:p>
            <a:pPr lvl="2">
              <a:spcBef>
                <a:spcPts val="0"/>
              </a:spcBef>
            </a:pPr>
            <a:r>
              <a:rPr lang="en-US" dirty="0" err="1">
                <a:latin typeface="+mn-lt"/>
              </a:rPr>
              <a:t>Dispneia</a:t>
            </a:r>
            <a:r>
              <a:rPr lang="en-US" dirty="0">
                <a:latin typeface="+mn-lt"/>
              </a:rPr>
              <a:t> e </a:t>
            </a:r>
            <a:r>
              <a:rPr lang="en-US" dirty="0" err="1">
                <a:latin typeface="+mn-lt"/>
              </a:rPr>
              <a:t>tosse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intermitente</a:t>
            </a:r>
            <a:r>
              <a:rPr lang="en-US" dirty="0">
                <a:latin typeface="+mn-lt"/>
              </a:rPr>
              <a:t> </a:t>
            </a:r>
            <a:r>
              <a:rPr lang="en-US" u="sng" dirty="0">
                <a:latin typeface="+mn-lt"/>
              </a:rPr>
              <a:t>OU</a:t>
            </a:r>
            <a:endParaRPr lang="en-US" dirty="0">
              <a:latin typeface="+mn-lt"/>
            </a:endParaRPr>
          </a:p>
          <a:p>
            <a:pPr lvl="2">
              <a:spcBef>
                <a:spcPts val="0"/>
              </a:spcBef>
            </a:pPr>
            <a:r>
              <a:rPr lang="en-US" dirty="0">
                <a:latin typeface="+mn-lt"/>
              </a:rPr>
              <a:t>Sinais de pneumonia de </a:t>
            </a:r>
            <a:r>
              <a:rPr lang="en-US" dirty="0" err="1">
                <a:latin typeface="+mn-lt"/>
              </a:rPr>
              <a:t>baixo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grau</a:t>
            </a:r>
            <a:r>
              <a:rPr lang="en-US" dirty="0">
                <a:latin typeface="+mn-lt"/>
              </a:rPr>
              <a:t> </a:t>
            </a:r>
            <a:r>
              <a:rPr lang="en-US" u="sng" dirty="0">
                <a:latin typeface="+mn-lt"/>
              </a:rPr>
              <a:t>OU</a:t>
            </a:r>
            <a:endParaRPr lang="en-US" dirty="0">
              <a:latin typeface="+mn-lt"/>
            </a:endParaRPr>
          </a:p>
          <a:p>
            <a:pPr lvl="2">
              <a:spcBef>
                <a:spcPts val="0"/>
              </a:spcBef>
            </a:pPr>
            <a:r>
              <a:rPr lang="en-US" dirty="0" err="1">
                <a:latin typeface="+mn-lt"/>
              </a:rPr>
              <a:t>Diarreia</a:t>
            </a:r>
            <a:r>
              <a:rPr lang="en-US" dirty="0">
                <a:latin typeface="+mn-lt"/>
              </a:rPr>
              <a:t> </a:t>
            </a:r>
            <a:r>
              <a:rPr lang="en-US" u="sng" dirty="0">
                <a:latin typeface="+mn-lt"/>
              </a:rPr>
              <a:t>OU</a:t>
            </a:r>
            <a:endParaRPr lang="en-US" dirty="0">
              <a:latin typeface="+mn-lt"/>
            </a:endParaRPr>
          </a:p>
          <a:p>
            <a:pPr lvl="2">
              <a:spcBef>
                <a:spcPts val="0"/>
              </a:spcBef>
            </a:pPr>
            <a:r>
              <a:rPr lang="en-US" dirty="0" err="1">
                <a:latin typeface="+mn-lt"/>
              </a:rPr>
              <a:t>Gânglios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linfáticos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aumentados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ou</a:t>
            </a:r>
            <a:r>
              <a:rPr lang="en-US" dirty="0">
                <a:latin typeface="+mn-lt"/>
              </a:rPr>
              <a:t> </a:t>
            </a:r>
            <a:r>
              <a:rPr lang="en-US" dirty="0" err="1">
                <a:latin typeface="+mn-lt"/>
              </a:rPr>
              <a:t>proeminentes</a:t>
            </a:r>
            <a:r>
              <a:rPr lang="en-US" dirty="0">
                <a:latin typeface="+mn-lt"/>
              </a:rPr>
              <a:t> </a:t>
            </a:r>
            <a:r>
              <a:rPr lang="en-US" u="sng" dirty="0">
                <a:latin typeface="+mn-lt"/>
              </a:rPr>
              <a:t>OU</a:t>
            </a:r>
            <a:endParaRPr lang="en-US" dirty="0">
              <a:latin typeface="+mn-lt"/>
            </a:endParaRPr>
          </a:p>
          <a:p>
            <a:pPr lvl="2">
              <a:spcBef>
                <a:spcPts val="0"/>
              </a:spcBef>
            </a:pPr>
            <a:r>
              <a:rPr lang="en-US" sz="2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Teste </a:t>
            </a:r>
            <a:r>
              <a:rPr lang="en-US" sz="20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tuberculínico</a:t>
            </a:r>
            <a:r>
              <a:rPr lang="en-US" sz="2000" dirty="0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err="1"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positivo</a:t>
            </a:r>
            <a:endParaRPr lang="en-US" dirty="0">
              <a:latin typeface="+mn-lt"/>
            </a:endParaRPr>
          </a:p>
          <a:p>
            <a:pPr lvl="1">
              <a:defRPr/>
            </a:pPr>
            <a:r>
              <a:rPr lang="en-US" b="1" dirty="0">
                <a:latin typeface="+mn-lt"/>
              </a:rPr>
              <a:t>Caso </a:t>
            </a:r>
            <a:r>
              <a:rPr lang="en-US" b="1" dirty="0" err="1">
                <a:latin typeface="+mn-lt"/>
              </a:rPr>
              <a:t>confirmado</a:t>
            </a:r>
            <a:r>
              <a:rPr lang="en-US" b="1" dirty="0">
                <a:latin typeface="+mn-lt"/>
              </a:rPr>
              <a:t>: </a:t>
            </a:r>
            <a:r>
              <a:rPr lang="en-GB" dirty="0">
                <a:latin typeface="+mn-lt"/>
              </a:rPr>
              <a:t>Um </a:t>
            </a:r>
            <a:r>
              <a:rPr lang="en-GB" dirty="0" err="1">
                <a:latin typeface="+mn-lt"/>
              </a:rPr>
              <a:t>caso</a:t>
            </a:r>
            <a:r>
              <a:rPr lang="en-GB" dirty="0">
                <a:latin typeface="+mn-lt"/>
              </a:rPr>
              <a:t> </a:t>
            </a:r>
            <a:r>
              <a:rPr lang="en-GB" dirty="0" err="1">
                <a:latin typeface="+mn-lt"/>
              </a:rPr>
              <a:t>suspeito</a:t>
            </a:r>
            <a:r>
              <a:rPr lang="en-GB" dirty="0">
                <a:latin typeface="+mn-lt"/>
              </a:rPr>
              <a:t> com </a:t>
            </a:r>
            <a:r>
              <a:rPr lang="en-US" sz="2400" dirty="0" err="1"/>
              <a:t>uma</a:t>
            </a:r>
            <a:r>
              <a:rPr lang="en-US" sz="2400" dirty="0"/>
              <a:t> </a:t>
            </a:r>
            <a:r>
              <a:rPr lang="en-US" sz="2400" dirty="0" err="1"/>
              <a:t>cultura</a:t>
            </a:r>
            <a:r>
              <a:rPr lang="en-US" sz="2400" dirty="0"/>
              <a:t> </a:t>
            </a:r>
            <a:r>
              <a:rPr lang="en-US" sz="2400" dirty="0" err="1"/>
              <a:t>positiva</a:t>
            </a:r>
            <a:r>
              <a:rPr lang="en-US" sz="2400" dirty="0"/>
              <a:t> de </a:t>
            </a:r>
            <a:r>
              <a:rPr lang="en-US" sz="2400" i="1" dirty="0"/>
              <a:t>Mycobacterium </a:t>
            </a:r>
            <a:r>
              <a:rPr lang="en-US" sz="2400" i="1" dirty="0" err="1"/>
              <a:t>bovis</a:t>
            </a:r>
            <a:endParaRPr lang="en-US" sz="2400" i="1" dirty="0"/>
          </a:p>
          <a:p>
            <a:pPr lvl="1"/>
            <a:endParaRPr lang="en-US" dirty="0">
              <a:latin typeface="+mn-lt"/>
            </a:endParaRPr>
          </a:p>
          <a:p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A41F0E30-21B2-15FE-5F8D-AA5C0EF40EA5}"/>
              </a:ext>
            </a:extLst>
          </p:cNvPr>
          <p:cNvSpPr txBox="1">
            <a:spLocks/>
          </p:cNvSpPr>
          <p:nvPr/>
        </p:nvSpPr>
        <p:spPr>
          <a:xfrm>
            <a:off x="546100" y="0"/>
            <a:ext cx="9752215" cy="1328732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Aplicação</a:t>
            </a:r>
            <a:r>
              <a:rPr lang="en-US" dirty="0"/>
              <a:t> das </a:t>
            </a:r>
            <a:r>
              <a:rPr lang="en-US" dirty="0" err="1"/>
              <a:t>definições</a:t>
            </a:r>
            <a:r>
              <a:rPr lang="en-US" dirty="0"/>
              <a:t> de </a:t>
            </a:r>
            <a:r>
              <a:rPr lang="en-US" dirty="0" err="1"/>
              <a:t>caso</a:t>
            </a:r>
            <a:r>
              <a:rPr lang="en-US" dirty="0"/>
              <a:t> </a:t>
            </a:r>
            <a:r>
              <a:rPr lang="en-US" dirty="0" err="1"/>
              <a:t>exemplo</a:t>
            </a:r>
            <a:r>
              <a:rPr lang="en-US" dirty="0"/>
              <a:t> 2 </a:t>
            </a:r>
            <a:r>
              <a:rPr lang="en-US" dirty="0">
                <a:solidFill>
                  <a:srgbClr val="000000"/>
                </a:solidFill>
              </a:rPr>
              <a:t>(1/2)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502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1ABDF9-AE89-3214-F806-8CA08B28791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No final </a:t>
            </a:r>
            <a:r>
              <a:rPr lang="en-US" dirty="0" err="1"/>
              <a:t>desta</a:t>
            </a:r>
            <a:r>
              <a:rPr lang="en-US" dirty="0"/>
              <a:t> </a:t>
            </a:r>
            <a:r>
              <a:rPr lang="en-US" dirty="0" err="1"/>
              <a:t>lição</a:t>
            </a:r>
            <a:r>
              <a:rPr lang="en-US" dirty="0"/>
              <a:t>, </a:t>
            </a:r>
            <a:r>
              <a:rPr lang="en-US" dirty="0" err="1"/>
              <a:t>será</a:t>
            </a:r>
            <a:r>
              <a:rPr lang="en-US" dirty="0"/>
              <a:t> </a:t>
            </a:r>
            <a:r>
              <a:rPr lang="en-US" dirty="0" err="1"/>
              <a:t>capaz</a:t>
            </a:r>
            <a:r>
              <a:rPr lang="en-US" dirty="0"/>
              <a:t> de: </a:t>
            </a:r>
          </a:p>
          <a:p>
            <a:pPr marL="22860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0" dirty="0" err="1"/>
              <a:t>Descrever</a:t>
            </a:r>
            <a:r>
              <a:rPr lang="en-US" b="0" dirty="0"/>
              <a:t> </a:t>
            </a:r>
            <a:r>
              <a:rPr lang="en-US" b="0" dirty="0" err="1"/>
              <a:t>uma</a:t>
            </a:r>
            <a:r>
              <a:rPr lang="en-US" b="0" dirty="0"/>
              <a:t> </a:t>
            </a:r>
            <a:r>
              <a:rPr lang="en-US" b="0" dirty="0" err="1"/>
              <a:t>definição</a:t>
            </a:r>
            <a:r>
              <a:rPr lang="en-US" b="0" dirty="0"/>
              <a:t> de </a:t>
            </a:r>
            <a:r>
              <a:rPr lang="en-US" b="0" dirty="0" err="1"/>
              <a:t>caso</a:t>
            </a:r>
            <a:endParaRPr lang="en-US" b="0" dirty="0"/>
          </a:p>
          <a:p>
            <a:pPr marL="22860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0" dirty="0" err="1"/>
              <a:t>Explicar</a:t>
            </a:r>
            <a:r>
              <a:rPr lang="en-US" b="0" dirty="0"/>
              <a:t> </a:t>
            </a:r>
            <a:r>
              <a:rPr lang="en-US" b="0" dirty="0" err="1"/>
              <a:t>por</a:t>
            </a:r>
            <a:r>
              <a:rPr lang="en-US" b="0" dirty="0"/>
              <a:t> qual </a:t>
            </a:r>
            <a:r>
              <a:rPr lang="en-US" b="0" dirty="0" err="1"/>
              <a:t>razão</a:t>
            </a:r>
            <a:r>
              <a:rPr lang="en-US" b="0" dirty="0"/>
              <a:t> é </a:t>
            </a:r>
            <a:r>
              <a:rPr lang="en-US" b="0" dirty="0" err="1"/>
              <a:t>importante</a:t>
            </a:r>
            <a:r>
              <a:rPr lang="en-US" b="0" dirty="0"/>
              <a:t> </a:t>
            </a:r>
            <a:r>
              <a:rPr lang="en-US" b="0" dirty="0" err="1"/>
              <a:t>utilizar</a:t>
            </a:r>
            <a:r>
              <a:rPr lang="en-US" b="0" dirty="0"/>
              <a:t> </a:t>
            </a:r>
            <a:r>
              <a:rPr lang="en-US" b="0" dirty="0" err="1"/>
              <a:t>uma</a:t>
            </a:r>
            <a:r>
              <a:rPr lang="en-US" b="0" dirty="0"/>
              <a:t> </a:t>
            </a:r>
            <a:r>
              <a:rPr lang="en-US" b="0" dirty="0" err="1"/>
              <a:t>definição</a:t>
            </a:r>
            <a:r>
              <a:rPr lang="en-US" b="0" dirty="0"/>
              <a:t> de </a:t>
            </a:r>
            <a:r>
              <a:rPr lang="en-US" b="0" dirty="0" err="1"/>
              <a:t>caso</a:t>
            </a:r>
            <a:r>
              <a:rPr lang="en-US" b="0" dirty="0"/>
              <a:t> </a:t>
            </a:r>
            <a:r>
              <a:rPr lang="en-US" b="0" dirty="0" err="1"/>
              <a:t>coerente</a:t>
            </a:r>
            <a:r>
              <a:rPr lang="en-US" b="0" dirty="0"/>
              <a:t> para a </a:t>
            </a:r>
            <a:r>
              <a:rPr lang="en-US" b="0" dirty="0" err="1"/>
              <a:t>vigilância</a:t>
            </a:r>
            <a:endParaRPr lang="en-US" b="0" dirty="0"/>
          </a:p>
          <a:p>
            <a:pPr marL="22860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0" dirty="0" err="1"/>
              <a:t>Determinar</a:t>
            </a:r>
            <a:r>
              <a:rPr lang="en-US" b="0" dirty="0"/>
              <a:t> se um </a:t>
            </a:r>
            <a:r>
              <a:rPr lang="en-US" b="0" dirty="0" err="1"/>
              <a:t>doente</a:t>
            </a:r>
            <a:r>
              <a:rPr lang="en-US" b="0" dirty="0"/>
              <a:t> </a:t>
            </a:r>
            <a:r>
              <a:rPr lang="en-US" b="0" dirty="0" err="1"/>
              <a:t>corresponde</a:t>
            </a:r>
            <a:r>
              <a:rPr lang="en-US" b="0" dirty="0"/>
              <a:t> a </a:t>
            </a:r>
            <a:r>
              <a:rPr lang="en-US" b="0" dirty="0" err="1"/>
              <a:t>uma</a:t>
            </a:r>
            <a:r>
              <a:rPr lang="en-US" b="0" dirty="0"/>
              <a:t> </a:t>
            </a:r>
            <a:r>
              <a:rPr lang="en-US" b="0" dirty="0" err="1"/>
              <a:t>definição</a:t>
            </a:r>
            <a:r>
              <a:rPr lang="en-US" b="0" dirty="0"/>
              <a:t> de </a:t>
            </a:r>
            <a:r>
              <a:rPr lang="en-US" b="0" dirty="0" err="1"/>
              <a:t>caso</a:t>
            </a:r>
            <a:endParaRPr lang="en-US" b="0" dirty="0"/>
          </a:p>
          <a:p>
            <a:pPr marL="22860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0" dirty="0" err="1"/>
              <a:t>Aplicar</a:t>
            </a:r>
            <a:r>
              <a:rPr lang="en-US" b="0" dirty="0"/>
              <a:t> </a:t>
            </a:r>
            <a:r>
              <a:rPr lang="en-US" b="0" dirty="0" err="1"/>
              <a:t>uma</a:t>
            </a:r>
            <a:r>
              <a:rPr lang="en-US" b="0" dirty="0"/>
              <a:t> </a:t>
            </a:r>
            <a:r>
              <a:rPr lang="en-US" b="0" dirty="0" err="1"/>
              <a:t>abordagem</a:t>
            </a:r>
            <a:r>
              <a:rPr lang="en-US" b="0" dirty="0"/>
              <a:t> Uma </a:t>
            </a:r>
            <a:r>
              <a:rPr lang="en-US" b="0" dirty="0" err="1"/>
              <a:t>Só</a:t>
            </a:r>
            <a:r>
              <a:rPr lang="en-US" b="0" dirty="0"/>
              <a:t> </a:t>
            </a:r>
            <a:r>
              <a:rPr lang="en-US" b="0" dirty="0" err="1"/>
              <a:t>Saúde</a:t>
            </a:r>
            <a:r>
              <a:rPr lang="en-US" b="0" dirty="0"/>
              <a:t> </a:t>
            </a:r>
            <a:r>
              <a:rPr lang="en-US" b="0" dirty="0" err="1"/>
              <a:t>às</a:t>
            </a:r>
            <a:r>
              <a:rPr lang="en-US" b="0" dirty="0"/>
              <a:t> </a:t>
            </a:r>
            <a:r>
              <a:rPr lang="en-US" b="0" dirty="0" err="1"/>
              <a:t>definições</a:t>
            </a:r>
            <a:r>
              <a:rPr lang="en-US" b="0" dirty="0"/>
              <a:t> de </a:t>
            </a:r>
            <a:r>
              <a:rPr lang="en-US" b="0" dirty="0" err="1"/>
              <a:t>casos</a:t>
            </a:r>
            <a:endParaRPr lang="en-US" b="0" dirty="0"/>
          </a:p>
          <a:p>
            <a:pPr marL="22860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0" dirty="0" err="1"/>
              <a:t>Definir</a:t>
            </a:r>
            <a:r>
              <a:rPr lang="en-US" b="0" dirty="0"/>
              <a:t> </a:t>
            </a:r>
            <a:r>
              <a:rPr lang="en-US" b="0" dirty="0" err="1"/>
              <a:t>uma</a:t>
            </a:r>
            <a:r>
              <a:rPr lang="en-US" b="0" dirty="0"/>
              <a:t> </a:t>
            </a:r>
            <a:r>
              <a:rPr lang="en-US" b="0" dirty="0" err="1"/>
              <a:t>lista</a:t>
            </a:r>
            <a:r>
              <a:rPr lang="en-US" b="0" dirty="0"/>
              <a:t> de </a:t>
            </a:r>
            <a:r>
              <a:rPr lang="en-US" b="0" dirty="0" err="1"/>
              <a:t>casos</a:t>
            </a:r>
            <a:endParaRPr lang="en-US" b="0" dirty="0"/>
          </a:p>
          <a:p>
            <a:pPr marL="22860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b="0" dirty="0" err="1"/>
              <a:t>Introduzir</a:t>
            </a:r>
            <a:r>
              <a:rPr lang="en-US" b="0" dirty="0"/>
              <a:t> dados </a:t>
            </a:r>
            <a:r>
              <a:rPr lang="en-US" b="0" dirty="0" err="1"/>
              <a:t>numa</a:t>
            </a:r>
            <a:r>
              <a:rPr lang="en-US" b="0" dirty="0"/>
              <a:t> </a:t>
            </a:r>
            <a:r>
              <a:rPr lang="en-US" b="0" dirty="0" err="1"/>
              <a:t>lista</a:t>
            </a:r>
            <a:r>
              <a:rPr lang="en-US" b="0" dirty="0"/>
              <a:t> de </a:t>
            </a:r>
            <a:r>
              <a:rPr lang="en-US" b="0" dirty="0" err="1"/>
              <a:t>casos</a:t>
            </a:r>
            <a:endParaRPr lang="en-US" b="0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E357854F-72E1-B4BC-4EB9-9F0D8C1876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809809"/>
              </p:ext>
            </p:extLst>
          </p:nvPr>
        </p:nvGraphicFramePr>
        <p:xfrm>
          <a:off x="546100" y="1345411"/>
          <a:ext cx="11125200" cy="4937760"/>
        </p:xfrm>
        <a:graphic>
          <a:graphicData uri="http://schemas.openxmlformats.org/drawingml/2006/table">
            <a:tbl>
              <a:tblPr firstRow="1" bandRow="1">
                <a:tableStyleId>{68D230F3-CF80-4859-8CE7-A43EE81993B5}</a:tableStyleId>
              </a:tblPr>
              <a:tblGrid>
                <a:gridCol w="8851900">
                  <a:extLst>
                    <a:ext uri="{9D8B030D-6E8A-4147-A177-3AD203B41FA5}">
                      <a16:colId xmlns:a16="http://schemas.microsoft.com/office/drawing/2014/main" val="1263057908"/>
                    </a:ext>
                  </a:extLst>
                </a:gridCol>
                <a:gridCol w="2273300">
                  <a:extLst>
                    <a:ext uri="{9D8B030D-6E8A-4147-A177-3AD203B41FA5}">
                      <a16:colId xmlns:a16="http://schemas.microsoft.com/office/drawing/2014/main" val="2319652782"/>
                    </a:ext>
                  </a:extLst>
                </a:gridCol>
              </a:tblGrid>
              <a:tr h="640080"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>
                          <a:effectLst/>
                        </a:rPr>
                        <a:t>Informação ao doente</a:t>
                      </a:r>
                      <a:endParaRPr lang="en-US" sz="180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/>
                        <a:t>Corresponde à definição de caso?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405973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 panose="02020603050405020304" pitchFamily="18" charset="0"/>
                          <a:cs typeface="Times New Roman"/>
                        </a:rPr>
                        <a:t>Cenário 1. </a:t>
                      </a:r>
                      <a:r>
                        <a:rPr lang="en-US" sz="1800">
                          <a:solidFill>
                            <a:schemeClr val="tx1"/>
                          </a:solidFill>
                          <a:effectLst/>
                          <a:latin typeface="Arial"/>
                          <a:ea typeface="Times New Roman" panose="02020603050405020304" pitchFamily="18" charset="0"/>
                          <a:cs typeface="Times New Roman"/>
                        </a:rPr>
                        <a:t>Um touro de 5 anos de idade numa exploração leiteira apresenta perda de peso e aumento da frequência respiratória.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292381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Cenário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2.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Um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touro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de 2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anos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idade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que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está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sendo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vendido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 um rancho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vizinho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tem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um teste de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tuberculina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positivo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O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touro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parece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saudável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e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não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apresenta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sinais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ou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sintomas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clínicos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25906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Cenário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3.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veterinário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que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trabalha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num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matadouro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examinou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uma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vaca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abatida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e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encontrou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tubérculos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pequenos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nódulos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ao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longo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das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paredes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do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tórax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e </a:t>
                      </a:r>
                      <a:b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do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abdómen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8621341"/>
                  </a:ext>
                </a:extLst>
              </a:tr>
              <a:tr h="188113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Cenário</a:t>
                      </a:r>
                      <a:r>
                        <a:rPr lang="en-US" sz="18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4. 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Um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veterinário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efetua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necropsia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de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uma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vaca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encontrada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morta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no campo de um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agricultor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 A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vaca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tinha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o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fígado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gânglios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linfáticos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e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os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b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rins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aumentados</a:t>
                      </a: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941267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800" b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Cenário</a:t>
                      </a:r>
                      <a:r>
                        <a:rPr lang="en-US" sz="18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Uma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exploração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leiteira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está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sendo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testada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por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rotina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para a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tuberculose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Uma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amostra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leite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coletada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de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uma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vaca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foi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submetida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cultura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é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positiva</a:t>
                      </a:r>
                      <a:r>
                        <a:rPr lang="en-US" sz="18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para </a:t>
                      </a:r>
                      <a:r>
                        <a:rPr lang="en-US" sz="18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Mycobacterium </a:t>
                      </a:r>
                      <a:r>
                        <a:rPr lang="en-US" sz="1800" i="1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bovis</a:t>
                      </a:r>
                      <a:r>
                        <a:rPr lang="en-US" sz="1800" i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18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20" marR="4572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969725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FA071487-C932-4DAD-F90E-0EFE0327E524}"/>
              </a:ext>
            </a:extLst>
          </p:cNvPr>
          <p:cNvSpPr txBox="1"/>
          <p:nvPr/>
        </p:nvSpPr>
        <p:spPr>
          <a:xfrm>
            <a:off x="9457217" y="3663195"/>
            <a:ext cx="2103119" cy="58477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sz="1600" b="1" dirty="0" err="1">
                <a:solidFill>
                  <a:srgbClr val="109648"/>
                </a:solidFill>
              </a:rPr>
              <a:t>Suspeito</a:t>
            </a:r>
            <a:r>
              <a:rPr lang="en-US" sz="1600" b="1" dirty="0">
                <a:solidFill>
                  <a:srgbClr val="109648"/>
                </a:solidFill>
              </a:rPr>
              <a:t>, </a:t>
            </a:r>
            <a:r>
              <a:rPr lang="en-US" sz="1600" b="1" dirty="0" err="1">
                <a:solidFill>
                  <a:srgbClr val="109648"/>
                </a:solidFill>
              </a:rPr>
              <a:t>não</a:t>
            </a:r>
            <a:r>
              <a:rPr lang="en-US" sz="1600" b="1" dirty="0">
                <a:solidFill>
                  <a:srgbClr val="109648"/>
                </a:solidFill>
              </a:rPr>
              <a:t> </a:t>
            </a:r>
            <a:r>
              <a:rPr lang="en-US" sz="1600" b="1" dirty="0" err="1">
                <a:solidFill>
                  <a:srgbClr val="109648"/>
                </a:solidFill>
              </a:rPr>
              <a:t>deve</a:t>
            </a:r>
            <a:r>
              <a:rPr lang="en-US" sz="1600" b="1" dirty="0">
                <a:solidFill>
                  <a:srgbClr val="109648"/>
                </a:solidFill>
              </a:rPr>
              <a:t> </a:t>
            </a:r>
            <a:r>
              <a:rPr lang="en-US" sz="1600" b="1" dirty="0" err="1">
                <a:solidFill>
                  <a:srgbClr val="109648"/>
                </a:solidFill>
              </a:rPr>
              <a:t>passar</a:t>
            </a:r>
            <a:r>
              <a:rPr lang="en-US" sz="1600" b="1" dirty="0">
                <a:solidFill>
                  <a:srgbClr val="109648"/>
                </a:solidFill>
              </a:rPr>
              <a:t> </a:t>
            </a:r>
            <a:r>
              <a:rPr lang="en-US" sz="1600" b="1" dirty="0" err="1">
                <a:solidFill>
                  <a:srgbClr val="109648"/>
                </a:solidFill>
              </a:rPr>
              <a:t>na</a:t>
            </a:r>
            <a:r>
              <a:rPr lang="en-US" sz="1600" b="1" dirty="0">
                <a:solidFill>
                  <a:srgbClr val="109648"/>
                </a:solidFill>
              </a:rPr>
              <a:t> </a:t>
            </a:r>
            <a:r>
              <a:rPr lang="en-US" sz="1600" b="1" dirty="0" err="1">
                <a:solidFill>
                  <a:srgbClr val="109648"/>
                </a:solidFill>
              </a:rPr>
              <a:t>inspeção</a:t>
            </a:r>
            <a:endParaRPr lang="en-US" sz="1600" b="1" dirty="0">
              <a:solidFill>
                <a:srgbClr val="109648"/>
              </a:solidFill>
              <a:cs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7ECF78-CFBA-016D-521C-55ED89931245}"/>
              </a:ext>
            </a:extLst>
          </p:cNvPr>
          <p:cNvSpPr txBox="1"/>
          <p:nvPr/>
        </p:nvSpPr>
        <p:spPr>
          <a:xfrm>
            <a:off x="9457217" y="2131420"/>
            <a:ext cx="2103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rgbClr val="109648"/>
                </a:solidFill>
              </a:rPr>
              <a:t>Suspeito</a:t>
            </a:r>
            <a:endParaRPr lang="en-US" b="1" dirty="0">
              <a:solidFill>
                <a:srgbClr val="109648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24D8B2-4B35-FBCE-A76E-B5B723E15BC3}"/>
              </a:ext>
            </a:extLst>
          </p:cNvPr>
          <p:cNvSpPr txBox="1"/>
          <p:nvPr/>
        </p:nvSpPr>
        <p:spPr>
          <a:xfrm>
            <a:off x="9457217" y="2882799"/>
            <a:ext cx="2103119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en-US" b="1" dirty="0" err="1">
                <a:solidFill>
                  <a:srgbClr val="109648"/>
                </a:solidFill>
              </a:rPr>
              <a:t>Suspeito</a:t>
            </a:r>
            <a:endParaRPr lang="en-US" b="1" dirty="0">
              <a:solidFill>
                <a:srgbClr val="109648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73876CA-B41A-13FD-3C03-EF38007FE8AB}"/>
              </a:ext>
            </a:extLst>
          </p:cNvPr>
          <p:cNvSpPr txBox="1"/>
          <p:nvPr/>
        </p:nvSpPr>
        <p:spPr>
          <a:xfrm>
            <a:off x="9389508" y="4608234"/>
            <a:ext cx="22385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rgbClr val="109648"/>
                </a:solidFill>
              </a:rPr>
              <a:t>Não</a:t>
            </a:r>
            <a:r>
              <a:rPr lang="en-US" sz="1600" b="1" dirty="0">
                <a:solidFill>
                  <a:srgbClr val="109648"/>
                </a:solidFill>
              </a:rPr>
              <a:t> </a:t>
            </a:r>
            <a:r>
              <a:rPr lang="en-US" sz="1600" b="1" dirty="0" err="1">
                <a:solidFill>
                  <a:srgbClr val="109648"/>
                </a:solidFill>
              </a:rPr>
              <a:t>é</a:t>
            </a:r>
            <a:r>
              <a:rPr lang="en-US" sz="1600" b="1" dirty="0">
                <a:solidFill>
                  <a:srgbClr val="109648"/>
                </a:solidFill>
              </a:rPr>
              <a:t> </a:t>
            </a:r>
            <a:r>
              <a:rPr lang="en-US" sz="1600" b="1" dirty="0" err="1">
                <a:solidFill>
                  <a:srgbClr val="109648"/>
                </a:solidFill>
              </a:rPr>
              <a:t>compatível</a:t>
            </a:r>
            <a:r>
              <a:rPr lang="en-US" sz="1600" b="1" dirty="0">
                <a:solidFill>
                  <a:srgbClr val="109648"/>
                </a:solidFill>
              </a:rPr>
              <a:t> com </a:t>
            </a:r>
            <a:r>
              <a:rPr lang="en-US" sz="1600" b="1" dirty="0" err="1">
                <a:solidFill>
                  <a:srgbClr val="109648"/>
                </a:solidFill>
              </a:rPr>
              <a:t>tuberculose</a:t>
            </a:r>
            <a:endParaRPr lang="en-US" sz="1600" b="1" dirty="0">
              <a:solidFill>
                <a:srgbClr val="109648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856092C-383B-1849-8E7E-7CE455AD9D7B}"/>
              </a:ext>
            </a:extLst>
          </p:cNvPr>
          <p:cNvSpPr txBox="1"/>
          <p:nvPr/>
        </p:nvSpPr>
        <p:spPr>
          <a:xfrm>
            <a:off x="9457217" y="5643727"/>
            <a:ext cx="2103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>
                <a:solidFill>
                  <a:srgbClr val="109648"/>
                </a:solidFill>
              </a:rPr>
              <a:t>Confirmado</a:t>
            </a:r>
            <a:endParaRPr lang="en-US" b="1" dirty="0">
              <a:solidFill>
                <a:srgbClr val="109648"/>
              </a:solidFill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B69289AB-0EDA-A62A-017D-5A2853B203AC}"/>
              </a:ext>
            </a:extLst>
          </p:cNvPr>
          <p:cNvSpPr txBox="1">
            <a:spLocks/>
          </p:cNvSpPr>
          <p:nvPr/>
        </p:nvSpPr>
        <p:spPr>
          <a:xfrm>
            <a:off x="546100" y="0"/>
            <a:ext cx="9752215" cy="1328732"/>
          </a:xfrm>
          <a:prstGeom prst="rect">
            <a:avLst/>
          </a:prstGeom>
          <a:noFill/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/>
              <a:t>Aplicação</a:t>
            </a:r>
            <a:r>
              <a:rPr lang="en-US" dirty="0"/>
              <a:t> das </a:t>
            </a:r>
            <a:r>
              <a:rPr lang="en-US" dirty="0" err="1"/>
              <a:t>definições</a:t>
            </a:r>
            <a:r>
              <a:rPr lang="en-US" dirty="0"/>
              <a:t> de </a:t>
            </a:r>
            <a:r>
              <a:rPr lang="en-US" dirty="0" err="1"/>
              <a:t>caso</a:t>
            </a:r>
            <a:r>
              <a:rPr lang="en-US" dirty="0"/>
              <a:t> </a:t>
            </a:r>
            <a:r>
              <a:rPr lang="en-US" dirty="0" err="1"/>
              <a:t>exemplo</a:t>
            </a:r>
            <a:r>
              <a:rPr lang="en-US" dirty="0"/>
              <a:t> </a:t>
            </a:r>
            <a:r>
              <a:rPr lang="en-US" dirty="0">
                <a:solidFill>
                  <a:srgbClr val="000000"/>
                </a:solidFill>
              </a:rPr>
              <a:t>(2/2)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302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61998-70F9-9828-7015-9263F2309B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Definições</a:t>
            </a:r>
            <a:r>
              <a:rPr lang="en-US" dirty="0"/>
              <a:t> de </a:t>
            </a:r>
            <a:r>
              <a:rPr lang="en-US" dirty="0" err="1"/>
              <a:t>casos</a:t>
            </a:r>
            <a:r>
              <a:rPr lang="en-US" dirty="0"/>
              <a:t> </a:t>
            </a:r>
            <a:r>
              <a:rPr lang="en-US" dirty="0" err="1"/>
              <a:t>padronizadas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D18E2-A67F-FD1D-86D4-E2BA4073A86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dirty="0"/>
              <a:t>Por que é </a:t>
            </a:r>
            <a:r>
              <a:rPr lang="en-US" dirty="0" err="1"/>
              <a:t>importante</a:t>
            </a:r>
            <a:r>
              <a:rPr lang="en-US" dirty="0"/>
              <a:t> ter </a:t>
            </a:r>
            <a:r>
              <a:rPr lang="en-US" dirty="0" err="1"/>
              <a:t>uma</a:t>
            </a:r>
            <a:r>
              <a:rPr lang="en-US" dirty="0"/>
              <a:t> norma com </a:t>
            </a:r>
            <a:r>
              <a:rPr lang="en-US" dirty="0" err="1"/>
              <a:t>definições</a:t>
            </a:r>
            <a:r>
              <a:rPr lang="en-US" dirty="0"/>
              <a:t> de </a:t>
            </a:r>
            <a:r>
              <a:rPr lang="en-US" dirty="0" err="1"/>
              <a:t>casos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de </a:t>
            </a:r>
            <a:r>
              <a:rPr lang="en-US" dirty="0" err="1"/>
              <a:t>vigilância</a:t>
            </a:r>
            <a:r>
              <a:rPr lang="en-US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76368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FD2CD7-B32B-0821-7AA9-518524E4D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Definições</a:t>
            </a:r>
            <a:r>
              <a:rPr lang="en-US" dirty="0"/>
              <a:t> de </a:t>
            </a:r>
            <a:r>
              <a:rPr lang="en-US" dirty="0" err="1"/>
              <a:t>casos</a:t>
            </a:r>
            <a:r>
              <a:rPr lang="en-US" dirty="0"/>
              <a:t> </a:t>
            </a:r>
            <a:r>
              <a:rPr lang="en-US" dirty="0" err="1"/>
              <a:t>padronizadas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736865-93C5-BBE2-F5F0-5E38B46129D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r>
              <a:rPr lang="en-US"/>
              <a:t>Assegurar a comparabilidade das contagens e dos padrões de doenças entre áreas geográficas</a:t>
            </a:r>
          </a:p>
          <a:p>
            <a:r>
              <a:rPr lang="en-US"/>
              <a:t>Assegurar a comparabilidade das contagens e dos padrões das doenças ao longo do tempo</a:t>
            </a:r>
          </a:p>
        </p:txBody>
      </p:sp>
    </p:spTree>
    <p:extLst>
      <p:ext uri="{BB962C8B-B14F-4D97-AF65-F5344CB8AC3E}">
        <p14:creationId xmlns:p14="http://schemas.microsoft.com/office/powerpoint/2010/main" val="39201687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8A17F9-DAA0-B19E-8822-89BC815897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11353800" cy="4639309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r>
              <a:rPr lang="en-US" sz="2400" dirty="0"/>
              <a:t>Quadro </a:t>
            </a:r>
            <a:r>
              <a:rPr lang="en-US" sz="2400" dirty="0" err="1"/>
              <a:t>utilizado</a:t>
            </a:r>
            <a:r>
              <a:rPr lang="en-US" sz="2400" dirty="0"/>
              <a:t> para </a:t>
            </a:r>
            <a:r>
              <a:rPr lang="en-US" sz="2400" dirty="0" err="1"/>
              <a:t>vigilância</a:t>
            </a:r>
            <a:r>
              <a:rPr lang="en-US" sz="2400" dirty="0"/>
              <a:t> </a:t>
            </a:r>
            <a:r>
              <a:rPr lang="en-US" sz="2400" dirty="0" err="1"/>
              <a:t>em</a:t>
            </a:r>
            <a:r>
              <a:rPr lang="en-US" sz="2400" dirty="0"/>
              <a:t> </a:t>
            </a:r>
            <a:r>
              <a:rPr lang="en-US" sz="2400" dirty="0" err="1"/>
              <a:t>saúde</a:t>
            </a:r>
            <a:r>
              <a:rPr lang="en-US" sz="2400" dirty="0"/>
              <a:t> </a:t>
            </a:r>
            <a:r>
              <a:rPr lang="en-US" sz="2400" dirty="0" err="1"/>
              <a:t>pública</a:t>
            </a:r>
            <a:r>
              <a:rPr lang="en-US" sz="2400" dirty="0"/>
              <a:t> </a:t>
            </a:r>
            <a:r>
              <a:rPr lang="en-US" sz="2400" dirty="0" err="1"/>
              <a:t>ou</a:t>
            </a:r>
            <a:r>
              <a:rPr lang="en-US" sz="2400" dirty="0"/>
              <a:t> </a:t>
            </a:r>
            <a:r>
              <a:rPr lang="en-US" sz="2400" dirty="0" err="1"/>
              <a:t>investigação</a:t>
            </a:r>
            <a:r>
              <a:rPr lang="en-US" sz="2400" dirty="0"/>
              <a:t> </a:t>
            </a:r>
            <a:r>
              <a:rPr lang="en-US" sz="2400" dirty="0" err="1"/>
              <a:t>epidemiológica</a:t>
            </a:r>
            <a:endParaRPr lang="en-US" sz="2400" dirty="0"/>
          </a:p>
          <a:p>
            <a:pPr>
              <a:spcAft>
                <a:spcPts val="0"/>
              </a:spcAft>
            </a:pPr>
            <a:r>
              <a:rPr lang="en-US" sz="2400" dirty="0" err="1"/>
              <a:t>Inclui</a:t>
            </a:r>
            <a:r>
              <a:rPr lang="en-US" sz="2400" dirty="0"/>
              <a:t> </a:t>
            </a:r>
            <a:r>
              <a:rPr lang="en-US" sz="2400" dirty="0" err="1"/>
              <a:t>informações</a:t>
            </a:r>
            <a:r>
              <a:rPr lang="en-US" sz="2400" dirty="0"/>
              <a:t> </a:t>
            </a:r>
            <a:r>
              <a:rPr lang="en-US" sz="2400" dirty="0" err="1"/>
              <a:t>sobre</a:t>
            </a:r>
            <a:r>
              <a:rPr lang="en-US" sz="2400" dirty="0"/>
              <a:t> </a:t>
            </a:r>
            <a:r>
              <a:rPr lang="en-US" sz="2400" dirty="0" err="1"/>
              <a:t>cada</a:t>
            </a:r>
            <a:r>
              <a:rPr lang="en-US" sz="2400" dirty="0"/>
              <a:t> </a:t>
            </a:r>
            <a:r>
              <a:rPr lang="en-US" sz="2400" dirty="0" err="1"/>
              <a:t>caso</a:t>
            </a:r>
            <a:r>
              <a:rPr lang="en-US" sz="2400" dirty="0"/>
              <a:t> </a:t>
            </a:r>
            <a:r>
              <a:rPr lang="en-US" sz="2400" dirty="0" err="1"/>
              <a:t>ou</a:t>
            </a:r>
            <a:r>
              <a:rPr lang="en-US" sz="2400" dirty="0"/>
              <a:t> </a:t>
            </a:r>
            <a:r>
              <a:rPr lang="en-US" sz="2400" dirty="0" err="1"/>
              <a:t>evento</a:t>
            </a:r>
            <a:endParaRPr lang="en-US" sz="2400" dirty="0"/>
          </a:p>
          <a:p>
            <a:pPr>
              <a:spcAft>
                <a:spcPts val="0"/>
              </a:spcAft>
            </a:pPr>
            <a:r>
              <a:rPr lang="en-US" sz="2400" dirty="0" err="1"/>
              <a:t>Organizada</a:t>
            </a:r>
            <a:r>
              <a:rPr lang="en-US" sz="2400" dirty="0"/>
              <a:t> </a:t>
            </a:r>
            <a:r>
              <a:rPr lang="en-US" sz="2400" dirty="0" err="1"/>
              <a:t>em</a:t>
            </a:r>
            <a:r>
              <a:rPr lang="en-US" sz="2400" dirty="0"/>
              <a:t> </a:t>
            </a:r>
            <a:r>
              <a:rPr lang="en-US" sz="2400" dirty="0" err="1"/>
              <a:t>linhas</a:t>
            </a:r>
            <a:r>
              <a:rPr lang="en-US" sz="2400" dirty="0"/>
              <a:t> e </a:t>
            </a:r>
            <a:r>
              <a:rPr lang="en-US" sz="2400" dirty="0" err="1"/>
              <a:t>colunas</a:t>
            </a:r>
            <a:r>
              <a:rPr lang="en-US" sz="2400" dirty="0"/>
              <a:t> </a:t>
            </a:r>
          </a:p>
          <a:p>
            <a:pPr lvl="1">
              <a:spcAft>
                <a:spcPts val="0"/>
              </a:spcAft>
            </a:pPr>
            <a:r>
              <a:rPr lang="en-US" sz="2000" dirty="0"/>
              <a:t>Uma </a:t>
            </a:r>
            <a:r>
              <a:rPr lang="en-US" sz="2000" dirty="0" err="1"/>
              <a:t>linha</a:t>
            </a:r>
            <a:r>
              <a:rPr lang="en-US" sz="2000" dirty="0"/>
              <a:t> </a:t>
            </a:r>
            <a:r>
              <a:rPr lang="en-US" sz="2000" dirty="0" err="1"/>
              <a:t>por</a:t>
            </a:r>
            <a:r>
              <a:rPr lang="en-US" sz="2000" dirty="0"/>
              <a:t> </a:t>
            </a:r>
            <a:r>
              <a:rPr lang="en-US" sz="2000" dirty="0" err="1"/>
              <a:t>observação</a:t>
            </a:r>
            <a:r>
              <a:rPr lang="en-US" sz="2000" dirty="0"/>
              <a:t> </a:t>
            </a:r>
            <a:r>
              <a:rPr lang="en-US" sz="2000" dirty="0" err="1"/>
              <a:t>ou</a:t>
            </a:r>
            <a:r>
              <a:rPr lang="en-US" sz="2000" dirty="0"/>
              <a:t> </a:t>
            </a:r>
            <a:r>
              <a:rPr lang="en-US" sz="2000" dirty="0" err="1"/>
              <a:t>caso</a:t>
            </a:r>
            <a:endParaRPr lang="en-US" sz="2000" dirty="0"/>
          </a:p>
          <a:p>
            <a:pPr lvl="1">
              <a:spcAft>
                <a:spcPts val="0"/>
              </a:spcAft>
            </a:pPr>
            <a:r>
              <a:rPr lang="en-US" sz="2000" dirty="0"/>
              <a:t>Uma </a:t>
            </a:r>
            <a:r>
              <a:rPr lang="en-US" sz="2000" dirty="0" err="1"/>
              <a:t>coluna</a:t>
            </a:r>
            <a:r>
              <a:rPr lang="en-US" sz="2000" dirty="0"/>
              <a:t> </a:t>
            </a:r>
            <a:r>
              <a:rPr lang="en-US" sz="2000" dirty="0" err="1"/>
              <a:t>por</a:t>
            </a:r>
            <a:r>
              <a:rPr lang="en-US" sz="2000" dirty="0"/>
              <a:t> </a:t>
            </a:r>
            <a:r>
              <a:rPr lang="en-US" sz="2000" dirty="0" err="1"/>
              <a:t>variável</a:t>
            </a:r>
            <a:endParaRPr lang="en-US" sz="2000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110B697-DFCC-3590-EFC4-C2EEEF9DB8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 que é </a:t>
            </a:r>
            <a:r>
              <a:rPr lang="en-US" dirty="0" err="1"/>
              <a:t>uma</a:t>
            </a:r>
            <a:r>
              <a:rPr lang="en-US" dirty="0"/>
              <a:t> Lista de </a:t>
            </a:r>
            <a:r>
              <a:rPr lang="en-US" dirty="0" err="1"/>
              <a:t>casos</a:t>
            </a:r>
            <a:r>
              <a:rPr lang="en-US" dirty="0"/>
              <a:t>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115D74E-2979-C429-E4C2-66D8A0EE3CAE}"/>
              </a:ext>
            </a:extLst>
          </p:cNvPr>
          <p:cNvSpPr txBox="1"/>
          <p:nvPr/>
        </p:nvSpPr>
        <p:spPr>
          <a:xfrm>
            <a:off x="3690938" y="3577702"/>
            <a:ext cx="48101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Lista de </a:t>
            </a:r>
            <a:r>
              <a:rPr lang="en-US" b="1" dirty="0" err="1"/>
              <a:t>casos</a:t>
            </a:r>
            <a:r>
              <a:rPr lang="en-US" b="1" dirty="0"/>
              <a:t> para a </a:t>
            </a:r>
            <a:r>
              <a:rPr lang="en-US" b="1" dirty="0" err="1"/>
              <a:t>hepatite</a:t>
            </a:r>
            <a:r>
              <a:rPr lang="en-US" b="1" dirty="0"/>
              <a:t> A </a:t>
            </a:r>
            <a:r>
              <a:rPr lang="en-US" b="1" dirty="0" err="1"/>
              <a:t>aguda</a:t>
            </a:r>
            <a:endParaRPr lang="en-US" b="1" dirty="0"/>
          </a:p>
        </p:txBody>
      </p:sp>
      <p:graphicFrame>
        <p:nvGraphicFramePr>
          <p:cNvPr id="9" name="Table 9">
            <a:extLst>
              <a:ext uri="{FF2B5EF4-FFF2-40B4-BE49-F238E27FC236}">
                <a16:creationId xmlns:a16="http://schemas.microsoft.com/office/drawing/2014/main" id="{07B392D5-6712-B4DE-E50F-2E06A94FA2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7962614"/>
              </p:ext>
            </p:extLst>
          </p:nvPr>
        </p:nvGraphicFramePr>
        <p:xfrm>
          <a:off x="920750" y="4004880"/>
          <a:ext cx="10350500" cy="1892663"/>
        </p:xfrm>
        <a:graphic>
          <a:graphicData uri="http://schemas.openxmlformats.org/drawingml/2006/table">
            <a:tbl>
              <a:tblPr bandRow="1">
                <a:tableStyleId>{68D230F3-CF80-4859-8CE7-A43EE81993B5}</a:tableStyleId>
              </a:tblPr>
              <a:tblGrid>
                <a:gridCol w="596900">
                  <a:extLst>
                    <a:ext uri="{9D8B030D-6E8A-4147-A177-3AD203B41FA5}">
                      <a16:colId xmlns:a16="http://schemas.microsoft.com/office/drawing/2014/main" val="1644904457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3264826018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683211513"/>
                    </a:ext>
                  </a:extLst>
                </a:gridCol>
                <a:gridCol w="1397000">
                  <a:extLst>
                    <a:ext uri="{9D8B030D-6E8A-4147-A177-3AD203B41FA5}">
                      <a16:colId xmlns:a16="http://schemas.microsoft.com/office/drawing/2014/main" val="685678361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2039258806"/>
                    </a:ext>
                  </a:extLst>
                </a:gridCol>
                <a:gridCol w="813032">
                  <a:extLst>
                    <a:ext uri="{9D8B030D-6E8A-4147-A177-3AD203B41FA5}">
                      <a16:colId xmlns:a16="http://schemas.microsoft.com/office/drawing/2014/main" val="2203123770"/>
                    </a:ext>
                  </a:extLst>
                </a:gridCol>
                <a:gridCol w="977668">
                  <a:extLst>
                    <a:ext uri="{9D8B030D-6E8A-4147-A177-3AD203B41FA5}">
                      <a16:colId xmlns:a16="http://schemas.microsoft.com/office/drawing/2014/main" val="3486310706"/>
                    </a:ext>
                  </a:extLst>
                </a:gridCol>
                <a:gridCol w="1179750">
                  <a:extLst>
                    <a:ext uri="{9D8B030D-6E8A-4147-A177-3AD203B41FA5}">
                      <a16:colId xmlns:a16="http://schemas.microsoft.com/office/drawing/2014/main" val="1501267333"/>
                    </a:ext>
                  </a:extLst>
                </a:gridCol>
                <a:gridCol w="1106250">
                  <a:extLst>
                    <a:ext uri="{9D8B030D-6E8A-4147-A177-3AD203B41FA5}">
                      <a16:colId xmlns:a16="http://schemas.microsoft.com/office/drawing/2014/main" val="3522204873"/>
                    </a:ext>
                  </a:extLst>
                </a:gridCol>
                <a:gridCol w="1104900">
                  <a:extLst>
                    <a:ext uri="{9D8B030D-6E8A-4147-A177-3AD203B41FA5}">
                      <a16:colId xmlns:a16="http://schemas.microsoft.com/office/drawing/2014/main" val="239299430"/>
                    </a:ext>
                  </a:extLst>
                </a:gridCol>
              </a:tblGrid>
              <a:tr h="319314">
                <a:tc gridSpan="4"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600" b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16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b="1" dirty="0" err="1"/>
                        <a:t>Sinais</a:t>
                      </a:r>
                      <a:r>
                        <a:rPr lang="en-US" sz="1600" b="1" dirty="0"/>
                        <a:t> e </a:t>
                      </a:r>
                      <a:r>
                        <a:rPr lang="en-US" sz="1600" b="1" dirty="0" err="1"/>
                        <a:t>sintomas</a:t>
                      </a:r>
                      <a:endParaRPr lang="en-US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err="1"/>
                        <a:t>Laboratórios</a:t>
                      </a:r>
                      <a:endParaRPr lang="en-US" sz="12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dirty="0"/>
                        <a:t>Dados </a:t>
                      </a:r>
                      <a:r>
                        <a:rPr lang="en-US" sz="1600" b="1" dirty="0" err="1"/>
                        <a:t>demográficos</a:t>
                      </a:r>
                      <a:endParaRPr lang="en-US" sz="16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8151521"/>
                  </a:ext>
                </a:extLst>
              </a:tr>
              <a:tr h="551543"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ID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/>
                        <a:t>Data do relatório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Início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err="1"/>
                        <a:t>Diagnóstico</a:t>
                      </a:r>
                      <a:r>
                        <a:rPr lang="en-US" sz="1500" b="1" dirty="0"/>
                        <a:t> </a:t>
                      </a:r>
                      <a:r>
                        <a:rPr lang="en-US" sz="1500" b="1" dirty="0" err="1"/>
                        <a:t>médico</a:t>
                      </a:r>
                      <a:endParaRPr lang="en-US" sz="15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err="1"/>
                        <a:t>Náuseas</a:t>
                      </a:r>
                      <a:endParaRPr lang="en-US" sz="15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/>
                        <a:t>Febre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err="1"/>
                        <a:t>Icterícia</a:t>
                      </a:r>
                      <a:endParaRPr lang="en-US" sz="15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err="1"/>
                        <a:t>HAIgM</a:t>
                      </a:r>
                      <a:endParaRPr lang="en-US" sz="15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/>
                        <a:t>Sexo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500" b="1" dirty="0" err="1"/>
                        <a:t>Idade</a:t>
                      </a:r>
                      <a:endParaRPr lang="en-US" sz="15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3820174"/>
                  </a:ext>
                </a:extLst>
              </a:tr>
              <a:tr h="319314">
                <a:tc>
                  <a:txBody>
                    <a:bodyPr/>
                    <a:lstStyle/>
                    <a:p>
                      <a:r>
                        <a:rPr lang="en-US" sz="160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13/10/23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02/10/23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/>
                        <a:t>Hepatite</a:t>
                      </a:r>
                      <a:r>
                        <a:rPr lang="en-US" sz="1600" dirty="0"/>
                        <a:t> 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2347407"/>
                  </a:ext>
                </a:extLst>
              </a:tr>
              <a:tr h="319314">
                <a:tc>
                  <a:txBody>
                    <a:bodyPr/>
                    <a:lstStyle/>
                    <a:p>
                      <a:r>
                        <a:rPr lang="en-US" sz="1600"/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15/10/23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05/10/23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Hepatite</a:t>
                      </a:r>
                      <a:r>
                        <a:rPr lang="en-US" sz="1600" dirty="0"/>
                        <a:t> 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M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35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1845905"/>
                  </a:ext>
                </a:extLst>
              </a:tr>
              <a:tr h="319314">
                <a:tc>
                  <a:txBody>
                    <a:bodyPr/>
                    <a:lstStyle/>
                    <a:p>
                      <a:r>
                        <a:rPr lang="en-US" sz="1600"/>
                        <a:t>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16/10/23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06/10/23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/>
                        <a:t>Hepatite</a:t>
                      </a:r>
                      <a:r>
                        <a:rPr lang="en-US" sz="1600" dirty="0"/>
                        <a:t> 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/>
                        <a:t>F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44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0962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7062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>
          <a:extLst>
            <a:ext uri="{FF2B5EF4-FFF2-40B4-BE49-F238E27FC236}">
              <a16:creationId xmlns:a16="http://schemas.microsoft.com/office/drawing/2014/main" id="{C9A562C0-56B4-B391-06D0-CD33DA748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19CBBFC-F9AB-A9FA-3DAC-C4719D01B3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0466544"/>
              </p:ext>
            </p:extLst>
          </p:nvPr>
        </p:nvGraphicFramePr>
        <p:xfrm>
          <a:off x="520700" y="1694532"/>
          <a:ext cx="11239500" cy="4174768"/>
        </p:xfrm>
        <a:graphic>
          <a:graphicData uri="http://schemas.openxmlformats.org/drawingml/2006/table">
            <a:tbl>
              <a:tblPr/>
              <a:tblGrid>
                <a:gridCol w="695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793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54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61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3708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998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51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4351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8787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Aldeia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Idade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anos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Sexo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(H/M)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Data de 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início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da 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febre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ctr"/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Icterícia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aguda</a:t>
                      </a:r>
                      <a:endParaRPr 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Vacina contra a febre amarela?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Teste de </a:t>
                      </a:r>
                      <a:r>
                        <a:rPr lang="en-US" sz="1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laboratório</a:t>
                      </a:r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IGM+?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6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de dezembro de 2023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96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09 Jan 2024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96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de janeiro de 2024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96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 de janeiro de 2024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96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 de janeiro de 2024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96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 de janeiro de 2024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96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 de janeiro de 2024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96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02 de fevereiro de 2024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96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08 de fevereiro de 2024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96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 de fevereiro de 2024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963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 de fevereiro de 2024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  <a:cs typeface="Times New Roman"/>
                        </a:defRPr>
                      </a:lvl9pPr>
                    </a:lstStyle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074312-A65A-D125-61E9-FF0D058A7FDB}"/>
              </a:ext>
            </a:extLst>
          </p:cNvPr>
          <p:cNvSpPr txBox="1">
            <a:spLocks/>
          </p:cNvSpPr>
          <p:nvPr/>
        </p:nvSpPr>
        <p:spPr>
          <a:xfrm>
            <a:off x="1258638" y="1257300"/>
            <a:ext cx="9674723" cy="437232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" pitchFamily="2" charset="2"/>
              <a:buNone/>
              <a:defRPr/>
            </a:pPr>
            <a:r>
              <a:rPr lang="en-US" sz="2000" b="1" dirty="0"/>
              <a:t>Casos </a:t>
            </a:r>
            <a:r>
              <a:rPr lang="en-US" sz="2000" b="1" dirty="0" err="1"/>
              <a:t>confirmados</a:t>
            </a:r>
            <a:r>
              <a:rPr lang="en-US" sz="2000" b="1" dirty="0"/>
              <a:t> de </a:t>
            </a:r>
            <a:r>
              <a:rPr lang="en-US" sz="2000" b="1" dirty="0" err="1"/>
              <a:t>febre</a:t>
            </a:r>
            <a:r>
              <a:rPr lang="en-US" sz="2000" b="1" dirty="0"/>
              <a:t> </a:t>
            </a:r>
            <a:r>
              <a:rPr lang="en-US" sz="2000" b="1" dirty="0" err="1"/>
              <a:t>amarela</a:t>
            </a:r>
            <a:r>
              <a:rPr lang="en-US" sz="2000" b="1" dirty="0"/>
              <a:t>, País X, Dez. 2023 - </a:t>
            </a:r>
            <a:r>
              <a:rPr lang="en-US" sz="2000" b="1" dirty="0" err="1"/>
              <a:t>Fev</a:t>
            </a:r>
            <a:r>
              <a:rPr lang="en-US" sz="2000" b="1" dirty="0"/>
              <a:t>. 2024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06CC154-08B9-4F6B-BB3C-C14E67253CB4}"/>
              </a:ext>
            </a:extLst>
          </p:cNvPr>
          <p:cNvSpPr txBox="1"/>
          <p:nvPr/>
        </p:nvSpPr>
        <p:spPr>
          <a:xfrm>
            <a:off x="1258638" y="6396662"/>
            <a:ext cx="31208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defTabSz="914400" rtl="0" eaLnBrk="1" fontAlgn="ctr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180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=Sim, N=</a:t>
            </a:r>
            <a:r>
              <a:rPr lang="en-US" sz="180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Não</a:t>
            </a:r>
            <a:endParaRPr lang="en-US" sz="180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4FE6410-FEE9-BCF0-2226-598D30881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1239500" cy="800100"/>
          </a:xfrm>
        </p:spPr>
        <p:txBody>
          <a:bodyPr/>
          <a:lstStyle/>
          <a:p>
            <a:r>
              <a:rPr lang="en-US" dirty="0"/>
              <a:t>Dados </a:t>
            </a:r>
            <a:r>
              <a:rPr lang="en-US" dirty="0" err="1"/>
              <a:t>numa</a:t>
            </a:r>
            <a:r>
              <a:rPr lang="en-US" dirty="0"/>
              <a:t> </a:t>
            </a:r>
            <a:r>
              <a:rPr lang="en-US" dirty="0" err="1"/>
              <a:t>lista</a:t>
            </a:r>
            <a:r>
              <a:rPr lang="en-US" dirty="0"/>
              <a:t> de </a:t>
            </a:r>
            <a:r>
              <a:rPr lang="en-US" dirty="0" err="1"/>
              <a:t>casos</a:t>
            </a:r>
            <a:r>
              <a:rPr lang="en-US" dirty="0"/>
              <a:t>: </a:t>
            </a:r>
            <a:r>
              <a:rPr lang="en-US" dirty="0" err="1"/>
              <a:t>Doença</a:t>
            </a:r>
            <a:r>
              <a:rPr lang="en-US" dirty="0"/>
              <a:t> humana</a:t>
            </a:r>
          </a:p>
        </p:txBody>
      </p:sp>
    </p:spTree>
    <p:extLst>
      <p:ext uri="{BB962C8B-B14F-4D97-AF65-F5344CB8AC3E}">
        <p14:creationId xmlns:p14="http://schemas.microsoft.com/office/powerpoint/2010/main" val="286505284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>
          <a:extLst>
            <a:ext uri="{FF2B5EF4-FFF2-40B4-BE49-F238E27FC236}">
              <a16:creationId xmlns:a16="http://schemas.microsoft.com/office/drawing/2014/main" id="{FA840E30-1132-267B-3070-568E9696F1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5EC64F56-D5E3-809C-9C73-E3F8166ACF24}"/>
              </a:ext>
            </a:extLst>
          </p:cNvPr>
          <p:cNvSpPr txBox="1"/>
          <p:nvPr/>
        </p:nvSpPr>
        <p:spPr>
          <a:xfrm>
            <a:off x="1021080" y="1279321"/>
            <a:ext cx="1014984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ctr">
              <a:buFont typeface="Wingdings" pitchFamily="2" charset="2"/>
              <a:buNone/>
              <a:defRPr/>
            </a:pPr>
            <a:r>
              <a:rPr lang="en-GB" altLang="en-US" sz="2000" b="1" dirty="0" err="1"/>
              <a:t>Suspeita</a:t>
            </a:r>
            <a:r>
              <a:rPr lang="en-GB" altLang="en-US" sz="2000" b="1" dirty="0"/>
              <a:t>/</a:t>
            </a:r>
            <a:r>
              <a:rPr lang="en-GB" altLang="en-US" sz="2000" b="1" dirty="0" err="1"/>
              <a:t>confirmação</a:t>
            </a:r>
            <a:r>
              <a:rPr lang="en-GB" altLang="en-US" sz="2000" b="1" dirty="0"/>
              <a:t> de gripe </a:t>
            </a:r>
            <a:r>
              <a:rPr lang="en-GB" altLang="en-US" sz="2000" b="1" dirty="0" err="1"/>
              <a:t>aviária</a:t>
            </a:r>
            <a:r>
              <a:rPr lang="en-GB" altLang="en-US" sz="2000" b="1" dirty="0"/>
              <a:t>, País Y, 2023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DF2FF3B-64E6-BB48-D68F-594CFA10FFF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48928"/>
              </p:ext>
            </p:extLst>
          </p:nvPr>
        </p:nvGraphicFramePr>
        <p:xfrm>
          <a:off x="501557" y="1701452"/>
          <a:ext cx="11257053" cy="4714004"/>
        </p:xfrm>
        <a:graphic>
          <a:graphicData uri="http://schemas.openxmlformats.org/drawingml/2006/table">
            <a:tbl>
              <a:tblPr firstRow="1" bandRow="1">
                <a:tableStyleId>{10A1B5D5-9B99-4C35-A422-299274C87663}</a:tableStyleId>
              </a:tblPr>
              <a:tblGrid>
                <a:gridCol w="10351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92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087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0810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9140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68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557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0541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498600">
                  <a:extLst>
                    <a:ext uri="{9D8B030D-6E8A-4147-A177-3AD203B41FA5}">
                      <a16:colId xmlns:a16="http://schemas.microsoft.com/office/drawing/2014/main" val="3315269104"/>
                    </a:ext>
                  </a:extLst>
                </a:gridCol>
                <a:gridCol w="1344610">
                  <a:extLst>
                    <a:ext uri="{9D8B030D-6E8A-4147-A177-3AD203B41FA5}">
                      <a16:colId xmlns:a16="http://schemas.microsoft.com/office/drawing/2014/main" val="518103260"/>
                    </a:ext>
                  </a:extLst>
                </a:gridCol>
              </a:tblGrid>
              <a:tr h="637106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Data 1ºs </a:t>
                      </a:r>
                      <a:r>
                        <a:rPr lang="en-US" sz="1400" u="none" strike="noStrike" kern="1200" dirty="0" err="1">
                          <a:solidFill>
                            <a:schemeClr val="tx1"/>
                          </a:solidFill>
                          <a:effectLst/>
                        </a:rPr>
                        <a:t>sintomas</a:t>
                      </a:r>
                      <a:endParaRPr lang="en-US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ID Fazenda</a:t>
                      </a: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kern="1200" dirty="0" err="1">
                          <a:solidFill>
                            <a:schemeClr val="tx1"/>
                          </a:solidFill>
                          <a:effectLst/>
                        </a:rPr>
                        <a:t>Espécies</a:t>
                      </a:r>
                      <a:endParaRPr lang="en-US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US" sz="1400" b="1" i="0" u="none" strike="noStrike" kern="120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# </a:t>
                      </a:r>
                      <a:r>
                        <a:rPr lang="en-US" sz="1400" u="none" strike="noStrike" kern="1200" dirty="0" err="1">
                          <a:solidFill>
                            <a:schemeClr val="tx1"/>
                          </a:solidFill>
                          <a:effectLst/>
                        </a:rPr>
                        <a:t>doentes</a:t>
                      </a:r>
                      <a:endParaRPr lang="en-US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kern="1200" dirty="0" err="1">
                          <a:solidFill>
                            <a:schemeClr val="tx1"/>
                          </a:solidFill>
                          <a:effectLst/>
                        </a:rPr>
                        <a:t>Esfregaço</a:t>
                      </a:r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das </a:t>
                      </a:r>
                      <a:r>
                        <a:rPr lang="en-US" sz="1400" u="none" strike="noStrike" kern="1200" dirty="0" err="1">
                          <a:solidFill>
                            <a:schemeClr val="tx1"/>
                          </a:solidFill>
                          <a:effectLst/>
                        </a:rPr>
                        <a:t>coanas</a:t>
                      </a:r>
                      <a:endParaRPr lang="en-US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kern="1200">
                          <a:solidFill>
                            <a:schemeClr val="tx1"/>
                          </a:solidFill>
                          <a:effectLst/>
                        </a:rPr>
                        <a:t>Esfregaço cloacal</a:t>
                      </a:r>
                      <a:endParaRPr lang="en-US" sz="1400" b="1" i="0" u="none" strike="noStrike" kern="120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# </a:t>
                      </a:r>
                      <a:r>
                        <a:rPr lang="en-US" sz="1400" u="none" strike="noStrike" kern="1200" dirty="0" err="1">
                          <a:solidFill>
                            <a:schemeClr val="tx1"/>
                          </a:solidFill>
                          <a:effectLst/>
                        </a:rPr>
                        <a:t>óbitos</a:t>
                      </a:r>
                      <a:endParaRPr lang="en-US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u="none" strike="noStrike" kern="1200" dirty="0" err="1">
                          <a:solidFill>
                            <a:schemeClr val="tx1"/>
                          </a:solidFill>
                          <a:effectLst/>
                        </a:rPr>
                        <a:t>Amostra</a:t>
                      </a:r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de </a:t>
                      </a:r>
                    </a:p>
                    <a:p>
                      <a:pPr lvl="0" algn="ctr">
                        <a:buNone/>
                      </a:pPr>
                      <a:r>
                        <a:rPr lang="en-US" sz="1400" u="none" strike="noStrike" kern="1200" dirty="0" err="1">
                          <a:solidFill>
                            <a:schemeClr val="tx1"/>
                          </a:solidFill>
                          <a:effectLst/>
                        </a:rPr>
                        <a:t>coana</a:t>
                      </a:r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tx1"/>
                          </a:solidFill>
                          <a:effectLst/>
                        </a:rPr>
                        <a:t>positiva</a:t>
                      </a:r>
                      <a:endParaRPr lang="en-US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400" u="none" strike="noStrike" kern="1200" dirty="0" err="1">
                          <a:solidFill>
                            <a:schemeClr val="tx1"/>
                          </a:solidFill>
                          <a:effectLst/>
                        </a:rPr>
                        <a:t>Amostra</a:t>
                      </a:r>
                      <a:r>
                        <a:rPr lang="en-US" sz="1400" u="none" strike="noStrike" kern="1200" dirty="0">
                          <a:solidFill>
                            <a:schemeClr val="tx1"/>
                          </a:solidFill>
                          <a:effectLst/>
                        </a:rPr>
                        <a:t> de cloaca </a:t>
                      </a:r>
                      <a:r>
                        <a:rPr lang="en-US" sz="1400" u="none" strike="noStrike" kern="1200" dirty="0" err="1">
                          <a:solidFill>
                            <a:schemeClr val="tx1"/>
                          </a:solidFill>
                          <a:effectLst/>
                        </a:rPr>
                        <a:t>positiva</a:t>
                      </a:r>
                      <a:endParaRPr lang="en-US" sz="1400" b="1" i="0" u="none" strike="noStrike" kern="1200" dirty="0"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35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 dirty="0">
                          <a:effectLst/>
                        </a:rPr>
                        <a:t>01/01/23</a:t>
                      </a:r>
                      <a:endParaRPr lang="en-US" sz="175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>
                        <a:buNone/>
                      </a:pPr>
                      <a:r>
                        <a:rPr lang="en-US" sz="1750" u="none" strike="noStrike" kern="1200">
                          <a:effectLst/>
                        </a:rPr>
                        <a:t>A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750" u="none" strike="noStrike" kern="1200">
                          <a:effectLst/>
                        </a:rPr>
                        <a:t>Galinha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750" u="none" strike="noStrike" kern="1200">
                          <a:effectLst/>
                        </a:rPr>
                        <a:t>535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750" u="none" strike="noStrike" kern="1200">
                          <a:effectLst/>
                        </a:rPr>
                        <a:t>46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750" u="none" strike="noStrike" kern="1200">
                          <a:effectLst/>
                        </a:rPr>
                        <a:t>42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750" u="none" strike="noStrike" kern="1200">
                          <a:effectLst/>
                        </a:rPr>
                        <a:t>40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750" u="none" strike="noStrike" kern="1200">
                          <a:effectLst/>
                        </a:rPr>
                        <a:t>15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>
                        <a:buNone/>
                      </a:pPr>
                      <a:r>
                        <a:rPr lang="en-US" sz="1750" u="none" strike="noStrike" kern="1200">
                          <a:effectLst/>
                        </a:rPr>
                        <a:t>15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ctr" defTabSz="914400">
                        <a:buNone/>
                      </a:pPr>
                      <a:r>
                        <a:rPr lang="en-US" sz="1750" u="none" strike="noStrike" kern="1200">
                          <a:effectLst/>
                        </a:rPr>
                        <a:t>15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35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 dirty="0">
                          <a:effectLst/>
                        </a:rPr>
                        <a:t>01/01/23</a:t>
                      </a:r>
                      <a:endParaRPr lang="en-US" sz="175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A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Pato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220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31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31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31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12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50" u="none" strike="noStrike" kern="1200">
                          <a:effectLst/>
                        </a:rPr>
                        <a:t>11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50" u="none" strike="noStrike" kern="1200">
                          <a:effectLst/>
                        </a:rPr>
                        <a:t>11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35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 dirty="0">
                          <a:effectLst/>
                        </a:rPr>
                        <a:t>01/01/23</a:t>
                      </a:r>
                      <a:endParaRPr lang="en-US" sz="175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A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Ganso</a:t>
                      </a:r>
                      <a:endParaRPr lang="en-US" sz="1750"/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75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9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9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9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3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50" u="none" strike="noStrike" kern="1200">
                          <a:effectLst/>
                        </a:rPr>
                        <a:t>3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50" u="none" strike="noStrike" kern="1200">
                          <a:effectLst/>
                        </a:rPr>
                        <a:t>3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35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 dirty="0">
                          <a:effectLst/>
                        </a:rPr>
                        <a:t>03/01/23</a:t>
                      </a:r>
                      <a:endParaRPr lang="en-US" sz="175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B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Frango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255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24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24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22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18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50" u="none" strike="noStrike" kern="1200">
                          <a:effectLst/>
                        </a:rPr>
                        <a:t>16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50" u="none" strike="noStrike" kern="1200" dirty="0">
                          <a:effectLst/>
                        </a:rPr>
                        <a:t>17</a:t>
                      </a:r>
                      <a:endParaRPr lang="en-US" sz="175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835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 dirty="0">
                          <a:effectLst/>
                        </a:rPr>
                        <a:t>03/01/23</a:t>
                      </a:r>
                      <a:endParaRPr lang="en-US" sz="175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B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Pato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110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15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15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15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7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50" u="none" strike="noStrike" kern="1200">
                          <a:effectLst/>
                        </a:rPr>
                        <a:t>7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50" u="none" strike="noStrike" kern="1200" dirty="0">
                          <a:effectLst/>
                        </a:rPr>
                        <a:t>7</a:t>
                      </a:r>
                      <a:endParaRPr lang="en-US" sz="175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835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 dirty="0">
                          <a:effectLst/>
                        </a:rPr>
                        <a:t>04/01/23</a:t>
                      </a:r>
                      <a:endParaRPr lang="en-US" sz="175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C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Galinha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332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72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69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67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17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50" u="none" strike="noStrike" kern="1200">
                          <a:effectLst/>
                        </a:rPr>
                        <a:t>17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50" u="none" strike="noStrike" kern="1200">
                          <a:effectLst/>
                        </a:rPr>
                        <a:t>16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835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 dirty="0">
                          <a:effectLst/>
                        </a:rPr>
                        <a:t>04/01/23</a:t>
                      </a:r>
                      <a:endParaRPr lang="en-US" sz="175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C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Pato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36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18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17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18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4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50" u="none" strike="noStrike" kern="1200">
                          <a:effectLst/>
                        </a:rPr>
                        <a:t>4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50" u="none" strike="noStrike" kern="1200">
                          <a:effectLst/>
                        </a:rPr>
                        <a:t>4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835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 dirty="0">
                          <a:effectLst/>
                        </a:rPr>
                        <a:t>04/01/23</a:t>
                      </a:r>
                      <a:endParaRPr lang="en-US" sz="175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C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Galinha d'angola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64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29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26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26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11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50" u="none" strike="noStrike" kern="1200">
                          <a:effectLst/>
                        </a:rPr>
                        <a:t>10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50" u="none" strike="noStrike" kern="1200">
                          <a:effectLst/>
                        </a:rPr>
                        <a:t>10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835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 dirty="0">
                          <a:effectLst/>
                        </a:rPr>
                        <a:t>06/01/23</a:t>
                      </a:r>
                      <a:endParaRPr lang="en-US" sz="175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D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Frango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112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13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12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10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4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50" u="none" strike="noStrike" kern="1200">
                          <a:effectLst/>
                        </a:rPr>
                        <a:t>4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50" u="none" strike="noStrike" kern="1200">
                          <a:effectLst/>
                        </a:rPr>
                        <a:t>4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835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 dirty="0">
                          <a:effectLst/>
                        </a:rPr>
                        <a:t>06/01/23</a:t>
                      </a:r>
                      <a:endParaRPr lang="en-US" sz="175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D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Pato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42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5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5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5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50" u="none" strike="noStrike" kern="1200">
                          <a:effectLst/>
                        </a:rPr>
                        <a:t>2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50" u="none" strike="noStrike" kern="1200">
                          <a:effectLst/>
                        </a:rPr>
                        <a:t>0</a:t>
                      </a:r>
                      <a:endParaRPr lang="en-US" sz="1750" b="0" i="0" u="none" strike="noStrike" kern="120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US" sz="1750" u="none" strike="noStrike" kern="1200" dirty="0">
                          <a:effectLst/>
                        </a:rPr>
                        <a:t>0</a:t>
                      </a:r>
                      <a:endParaRPr lang="en-US" sz="175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Arial"/>
                      </a:endParaRPr>
                    </a:p>
                  </a:txBody>
                  <a:tcPr marL="0" marR="0" marT="9144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2D99ACFB-A12B-9131-6EBA-C7F8AC0C3A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920410" cy="800100"/>
          </a:xfrm>
        </p:spPr>
        <p:txBody>
          <a:bodyPr/>
          <a:lstStyle/>
          <a:p>
            <a:r>
              <a:rPr lang="en-US" dirty="0"/>
              <a:t>Dados </a:t>
            </a:r>
            <a:r>
              <a:rPr lang="en-US" dirty="0" err="1"/>
              <a:t>numa</a:t>
            </a:r>
            <a:r>
              <a:rPr lang="en-US" dirty="0"/>
              <a:t> </a:t>
            </a:r>
            <a:r>
              <a:rPr lang="en-US" dirty="0" err="1"/>
              <a:t>lista</a:t>
            </a:r>
            <a:r>
              <a:rPr lang="en-US" dirty="0"/>
              <a:t> de </a:t>
            </a:r>
            <a:r>
              <a:rPr lang="en-US" dirty="0" err="1"/>
              <a:t>casos</a:t>
            </a:r>
            <a:r>
              <a:rPr lang="en-US" dirty="0"/>
              <a:t>: </a:t>
            </a:r>
            <a:r>
              <a:rPr lang="en-US" dirty="0" err="1"/>
              <a:t>Doença</a:t>
            </a:r>
            <a:r>
              <a:rPr lang="en-US" dirty="0"/>
              <a:t> animal</a:t>
            </a:r>
          </a:p>
        </p:txBody>
      </p:sp>
    </p:spTree>
    <p:extLst>
      <p:ext uri="{BB962C8B-B14F-4D97-AF65-F5344CB8AC3E}">
        <p14:creationId xmlns:p14="http://schemas.microsoft.com/office/powerpoint/2010/main" val="167525241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B03AEF-0947-2608-4AB4-24BA01353C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4876415" cy="4639309"/>
          </a:xfrm>
        </p:spPr>
        <p:txBody>
          <a:bodyPr/>
          <a:lstStyle/>
          <a:p>
            <a:pPr marL="0" indent="0">
              <a:buNone/>
            </a:pPr>
            <a:r>
              <a:rPr lang="en-US" dirty="0" err="1"/>
              <a:t>Informações</a:t>
            </a:r>
            <a:r>
              <a:rPr lang="en-US" dirty="0"/>
              <a:t> de </a:t>
            </a:r>
            <a:r>
              <a:rPr lang="en-US" dirty="0" err="1"/>
              <a:t>identificação</a:t>
            </a:r>
            <a:endParaRPr lang="en-US" dirty="0"/>
          </a:p>
          <a:p>
            <a:pPr lvl="1"/>
            <a:r>
              <a:rPr lang="en-US" dirty="0"/>
              <a:t>Nome do </a:t>
            </a:r>
            <a:r>
              <a:rPr lang="en-US" dirty="0" err="1"/>
              <a:t>processo</a:t>
            </a:r>
            <a:r>
              <a:rPr lang="en-US" dirty="0"/>
              <a:t>, </a:t>
            </a:r>
            <a:r>
              <a:rPr lang="en-US" dirty="0" err="1"/>
              <a:t>iniciais</a:t>
            </a:r>
            <a:r>
              <a:rPr lang="en-US" dirty="0"/>
              <a:t>, </a:t>
            </a:r>
            <a:r>
              <a:rPr lang="en-US" dirty="0" err="1"/>
              <a:t>identificação</a:t>
            </a:r>
            <a:r>
              <a:rPr lang="en-US" dirty="0"/>
              <a:t> </a:t>
            </a:r>
            <a:r>
              <a:rPr lang="en-US" dirty="0" err="1"/>
              <a:t>única</a:t>
            </a:r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36311D-6463-7A91-552C-560A7F772E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1353800" cy="800100"/>
          </a:xfrm>
        </p:spPr>
        <p:txBody>
          <a:bodyPr/>
          <a:lstStyle/>
          <a:p>
            <a:r>
              <a:rPr lang="en-US" sz="4000" dirty="0" err="1"/>
              <a:t>Categorias</a:t>
            </a:r>
            <a:r>
              <a:rPr lang="en-US" sz="4000" dirty="0"/>
              <a:t> de </a:t>
            </a:r>
            <a:r>
              <a:rPr lang="en-US" sz="4000" dirty="0" err="1"/>
              <a:t>informações</a:t>
            </a:r>
            <a:r>
              <a:rPr lang="en-US" sz="4000" dirty="0"/>
              <a:t> </a:t>
            </a:r>
            <a:r>
              <a:rPr lang="en-US" sz="4000" dirty="0" err="1"/>
              <a:t>em</a:t>
            </a:r>
            <a:r>
              <a:rPr lang="en-US" sz="4000" dirty="0"/>
              <a:t> </a:t>
            </a:r>
            <a:r>
              <a:rPr lang="en-US" sz="4000" dirty="0" err="1"/>
              <a:t>uma</a:t>
            </a:r>
            <a:r>
              <a:rPr lang="en-US" sz="4000" dirty="0"/>
              <a:t> </a:t>
            </a:r>
            <a:r>
              <a:rPr lang="en-US" sz="4000" dirty="0" err="1"/>
              <a:t>lista</a:t>
            </a:r>
            <a:r>
              <a:rPr lang="en-US" sz="4000" dirty="0"/>
              <a:t> de </a:t>
            </a:r>
            <a:r>
              <a:rPr lang="en-US" sz="4000" dirty="0" err="1"/>
              <a:t>casos</a:t>
            </a:r>
            <a:endParaRPr lang="en-US" sz="4000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CCB42CFF-6FA9-8A9D-764E-D36DA6351B51}"/>
              </a:ext>
            </a:extLst>
          </p:cNvPr>
          <p:cNvSpPr txBox="1">
            <a:spLocks/>
          </p:cNvSpPr>
          <p:nvPr/>
        </p:nvSpPr>
        <p:spPr>
          <a:xfrm>
            <a:off x="497338" y="3565324"/>
            <a:ext cx="5040086" cy="282484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 err="1">
                <a:solidFill>
                  <a:prstClr val="black"/>
                </a:solidFill>
                <a:latin typeface="Arial"/>
              </a:rPr>
              <a:t>Informações</a:t>
            </a:r>
            <a:r>
              <a:rPr lang="en-US" dirty="0">
                <a:solidFill>
                  <a:prstClr val="black"/>
                </a:solidFill>
                <a:latin typeface="Arial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clínicas</a:t>
            </a:r>
            <a:endParaRPr lang="en-US" dirty="0">
              <a:solidFill>
                <a:prstClr val="black"/>
              </a:solidFill>
              <a:latin typeface="Arial"/>
            </a:endParaRPr>
          </a:p>
          <a:p>
            <a:pPr lvl="1">
              <a:defRPr/>
            </a:pPr>
            <a:r>
              <a:rPr lang="en-US" dirty="0">
                <a:solidFill>
                  <a:prstClr val="black"/>
                </a:solidFill>
                <a:latin typeface="Arial"/>
              </a:rPr>
              <a:t>Data de 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início</a:t>
            </a:r>
            <a:r>
              <a:rPr lang="en-US" dirty="0">
                <a:solidFill>
                  <a:prstClr val="black"/>
                </a:solidFill>
                <a:latin typeface="Arial"/>
              </a:rPr>
              <a:t> dos 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sintomas</a:t>
            </a:r>
            <a:endParaRPr lang="en-US" dirty="0">
              <a:solidFill>
                <a:prstClr val="black"/>
              </a:solidFill>
              <a:latin typeface="Arial"/>
            </a:endParaRPr>
          </a:p>
          <a:p>
            <a:pPr lvl="1">
              <a:defRPr/>
            </a:pPr>
            <a:r>
              <a:rPr lang="en-US" dirty="0" err="1">
                <a:solidFill>
                  <a:prstClr val="black"/>
                </a:solidFill>
                <a:latin typeface="Arial"/>
              </a:rPr>
              <a:t>Caraterísticas</a:t>
            </a:r>
            <a:r>
              <a:rPr lang="en-US" dirty="0">
                <a:solidFill>
                  <a:prstClr val="black"/>
                </a:solidFill>
                <a:latin typeface="Arial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clínicas</a:t>
            </a:r>
            <a:r>
              <a:rPr lang="en-US" dirty="0">
                <a:solidFill>
                  <a:prstClr val="black"/>
                </a:solidFill>
                <a:latin typeface="Arial"/>
              </a:rPr>
              <a:t>, 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resultados</a:t>
            </a:r>
            <a:endParaRPr lang="en-US" dirty="0">
              <a:solidFill>
                <a:prstClr val="black"/>
              </a:solidFill>
              <a:latin typeface="Arial"/>
            </a:endParaRPr>
          </a:p>
          <a:p>
            <a:pPr lvl="1">
              <a:defRPr/>
            </a:pPr>
            <a:r>
              <a:rPr lang="en-US" dirty="0" err="1">
                <a:solidFill>
                  <a:prstClr val="black"/>
                </a:solidFill>
                <a:latin typeface="Arial"/>
              </a:rPr>
              <a:t>Resultados</a:t>
            </a:r>
            <a:r>
              <a:rPr lang="en-US" dirty="0">
                <a:solidFill>
                  <a:prstClr val="black"/>
                </a:solidFill>
                <a:latin typeface="Arial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laboratoriais</a:t>
            </a:r>
            <a:endParaRPr lang="en-US" dirty="0">
              <a:solidFill>
                <a:prstClr val="black"/>
              </a:solidFill>
              <a:latin typeface="Arial"/>
            </a:endParaRPr>
          </a:p>
          <a:p>
            <a:pPr lvl="1">
              <a:defRPr/>
            </a:pPr>
            <a:r>
              <a:rPr lang="en-US" dirty="0" err="1">
                <a:solidFill>
                  <a:prstClr val="black"/>
                </a:solidFill>
                <a:latin typeface="Arial"/>
              </a:rPr>
              <a:t>Atende</a:t>
            </a:r>
            <a:r>
              <a:rPr lang="en-US" dirty="0">
                <a:solidFill>
                  <a:prstClr val="black"/>
                </a:solidFill>
                <a:latin typeface="Arial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às</a:t>
            </a:r>
            <a:r>
              <a:rPr lang="en-US" dirty="0">
                <a:solidFill>
                  <a:prstClr val="black"/>
                </a:solidFill>
                <a:latin typeface="Arial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definições</a:t>
            </a:r>
            <a:r>
              <a:rPr lang="en-US" dirty="0">
                <a:solidFill>
                  <a:prstClr val="black"/>
                </a:solidFill>
                <a:latin typeface="Arial"/>
              </a:rPr>
              <a:t> de 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caso</a:t>
            </a:r>
            <a:r>
              <a:rPr lang="en-US" dirty="0">
                <a:solidFill>
                  <a:prstClr val="black"/>
                </a:solidFill>
                <a:latin typeface="Arial"/>
              </a:rPr>
              <a:t>?</a:t>
            </a:r>
          </a:p>
          <a:p>
            <a:pPr marL="0" indent="0">
              <a:buFont typeface="Arial" panose="020B0604020202020204" pitchFamily="34" charset="0"/>
              <a:buNone/>
              <a:defRPr/>
            </a:pPr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D3A9FBF9-92D5-9195-0090-8E894F8E66E7}"/>
              </a:ext>
            </a:extLst>
          </p:cNvPr>
          <p:cNvSpPr txBox="1">
            <a:spLocks/>
          </p:cNvSpPr>
          <p:nvPr/>
        </p:nvSpPr>
        <p:spPr>
          <a:xfrm>
            <a:off x="6083634" y="4109084"/>
            <a:ext cx="5746265" cy="136071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dirty="0" err="1">
                <a:solidFill>
                  <a:prstClr val="black"/>
                </a:solidFill>
                <a:latin typeface="Arial"/>
              </a:rPr>
              <a:t>Fatores</a:t>
            </a:r>
            <a:r>
              <a:rPr lang="en-US" dirty="0">
                <a:solidFill>
                  <a:prstClr val="black"/>
                </a:solidFill>
                <a:latin typeface="Arial"/>
              </a:rPr>
              <a:t> de 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risco</a:t>
            </a:r>
            <a:r>
              <a:rPr lang="en-US" dirty="0">
                <a:solidFill>
                  <a:prstClr val="black"/>
                </a:solidFill>
                <a:latin typeface="Arial"/>
              </a:rPr>
              <a:t> (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normalmente</a:t>
            </a:r>
            <a:r>
              <a:rPr lang="en-US" dirty="0">
                <a:solidFill>
                  <a:prstClr val="black"/>
                </a:solidFill>
                <a:latin typeface="Arial"/>
              </a:rPr>
              <a:t> para 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surtos</a:t>
            </a:r>
            <a:r>
              <a:rPr lang="en-US" dirty="0">
                <a:solidFill>
                  <a:prstClr val="black"/>
                </a:solidFill>
                <a:latin typeface="Arial"/>
              </a:rPr>
              <a:t>)</a:t>
            </a:r>
          </a:p>
          <a:p>
            <a:pPr lvl="1">
              <a:defRPr/>
            </a:pPr>
            <a:r>
              <a:rPr lang="en-US" dirty="0">
                <a:solidFill>
                  <a:prstClr val="black"/>
                </a:solidFill>
                <a:latin typeface="Arial"/>
              </a:rPr>
              <a:t>As 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variáveis</a:t>
            </a:r>
            <a:r>
              <a:rPr lang="en-US" dirty="0">
                <a:solidFill>
                  <a:prstClr val="black"/>
                </a:solidFill>
                <a:latin typeface="Arial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variam</a:t>
            </a:r>
            <a:r>
              <a:rPr lang="en-US" dirty="0">
                <a:solidFill>
                  <a:prstClr val="black"/>
                </a:solidFill>
                <a:latin typeface="Arial"/>
              </a:rPr>
              <a:t> </a:t>
            </a:r>
            <a:r>
              <a:rPr lang="en-US" dirty="0" err="1">
                <a:solidFill>
                  <a:prstClr val="black"/>
                </a:solidFill>
                <a:latin typeface="Arial"/>
              </a:rPr>
              <a:t>conforme</a:t>
            </a:r>
            <a:r>
              <a:rPr lang="en-US" dirty="0">
                <a:solidFill>
                  <a:prstClr val="black"/>
                </a:solidFill>
                <a:latin typeface="Arial"/>
              </a:rPr>
              <a:t> a </a:t>
            </a:r>
            <a:br>
              <a:rPr lang="en-US" dirty="0">
                <a:solidFill>
                  <a:prstClr val="black"/>
                </a:solidFill>
                <a:latin typeface="Arial"/>
              </a:rPr>
            </a:br>
            <a:r>
              <a:rPr lang="en-US" dirty="0" err="1">
                <a:solidFill>
                  <a:prstClr val="black"/>
                </a:solidFill>
                <a:latin typeface="Arial"/>
              </a:rPr>
              <a:t>doença</a:t>
            </a:r>
            <a:r>
              <a:rPr lang="en-US" dirty="0">
                <a:solidFill>
                  <a:prstClr val="black"/>
                </a:solidFill>
                <a:latin typeface="Arial"/>
              </a:rPr>
              <a:t>, o context, entre outros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C18020-006A-37E4-1BFB-58D7F6E15BFB}"/>
              </a:ext>
            </a:extLst>
          </p:cNvPr>
          <p:cNvSpPr txBox="1"/>
          <p:nvPr/>
        </p:nvSpPr>
        <p:spPr>
          <a:xfrm>
            <a:off x="5923672" y="1505088"/>
            <a:ext cx="5040086" cy="15183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Informações demográficas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Idade, sexo, localização</a:t>
            </a:r>
          </a:p>
          <a:p>
            <a:pPr marL="685800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2400">
                <a:solidFill>
                  <a:prstClr val="black"/>
                </a:solidFill>
                <a:latin typeface="Arial"/>
              </a:rPr>
              <a:t>Espécie animal, localização</a:t>
            </a:r>
            <a:endParaRPr kumimoji="0" lang="en-US" sz="2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9582756-83A7-4228-3124-3C891EF3DC5B}"/>
              </a:ext>
            </a:extLst>
          </p:cNvPr>
          <p:cNvCxnSpPr>
            <a:cxnSpLocks/>
          </p:cNvCxnSpPr>
          <p:nvPr/>
        </p:nvCxnSpPr>
        <p:spPr>
          <a:xfrm flipV="1">
            <a:off x="5714617" y="1505088"/>
            <a:ext cx="0" cy="4885079"/>
          </a:xfrm>
          <a:prstGeom prst="line">
            <a:avLst/>
          </a:prstGeom>
          <a:ln w="762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B536111-EC86-6239-9164-BDA07BFC37A6}"/>
              </a:ext>
            </a:extLst>
          </p:cNvPr>
          <p:cNvCxnSpPr>
            <a:cxnSpLocks/>
          </p:cNvCxnSpPr>
          <p:nvPr/>
        </p:nvCxnSpPr>
        <p:spPr>
          <a:xfrm flipH="1">
            <a:off x="497337" y="3459552"/>
            <a:ext cx="11172600" cy="0"/>
          </a:xfrm>
          <a:prstGeom prst="line">
            <a:avLst/>
          </a:prstGeom>
          <a:ln w="762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341130A-FC9F-ABCF-CE5A-709CB7869C2E}"/>
              </a:ext>
            </a:extLst>
          </p:cNvPr>
          <p:cNvSpPr txBox="1"/>
          <p:nvPr/>
        </p:nvSpPr>
        <p:spPr>
          <a:xfrm>
            <a:off x="4000508" y="2996624"/>
            <a:ext cx="3450093" cy="1077218"/>
          </a:xfrm>
          <a:prstGeom prst="rect">
            <a:avLst/>
          </a:prstGeom>
          <a:solidFill>
            <a:schemeClr val="bg1"/>
          </a:solidFill>
          <a:ln w="76200">
            <a:solidFill>
              <a:srgbClr val="10964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err="1">
                <a:solidFill>
                  <a:srgbClr val="0065A4"/>
                </a:solidFill>
              </a:rPr>
              <a:t>Não</a:t>
            </a:r>
            <a:r>
              <a:rPr lang="en-US" sz="3200" b="1" dirty="0">
                <a:solidFill>
                  <a:srgbClr val="0065A4"/>
                </a:solidFill>
              </a:rPr>
              <a:t> se </a:t>
            </a:r>
            <a:r>
              <a:rPr lang="en-US" sz="3200" b="1" dirty="0" err="1">
                <a:solidFill>
                  <a:srgbClr val="0065A4"/>
                </a:solidFill>
              </a:rPr>
              <a:t>esqueça</a:t>
            </a:r>
            <a:r>
              <a:rPr lang="en-US" sz="3200" b="1" dirty="0">
                <a:solidFill>
                  <a:srgbClr val="0065A4"/>
                </a:solidFill>
              </a:rPr>
              <a:t> de </a:t>
            </a:r>
            <a:r>
              <a:rPr lang="en-US" sz="3200" b="1" dirty="0" err="1">
                <a:solidFill>
                  <a:srgbClr val="0065A4"/>
                </a:solidFill>
              </a:rPr>
              <a:t>simplificar</a:t>
            </a:r>
            <a:r>
              <a:rPr lang="en-US" sz="3200" b="1" dirty="0">
                <a:solidFill>
                  <a:srgbClr val="0065A4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37548519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DD254-BF53-BA79-99CE-119596BC59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Listas</a:t>
            </a:r>
            <a:r>
              <a:rPr lang="en-US" dirty="0"/>
              <a:t> de </a:t>
            </a:r>
            <a:r>
              <a:rPr lang="en-US" dirty="0" err="1"/>
              <a:t>casos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sz="4400" kern="1200" dirty="0"/>
              <a:t>Uma Só </a:t>
            </a:r>
            <a:r>
              <a:rPr lang="en-US" sz="4400" kern="1200" dirty="0" err="1"/>
              <a:t>Saúde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E41870-440A-D488-0BA5-B7451F27D525}"/>
              </a:ext>
            </a:extLst>
          </p:cNvPr>
          <p:cNvSpPr txBox="1"/>
          <p:nvPr/>
        </p:nvSpPr>
        <p:spPr>
          <a:xfrm>
            <a:off x="551757" y="1560500"/>
            <a:ext cx="4980363" cy="4639309"/>
          </a:xfrm>
          <a:prstGeom prst="rect">
            <a:avLst/>
          </a:prstGeom>
        </p:spPr>
        <p:txBody>
          <a:bodyPr rtlCol="0">
            <a:normAutofit/>
          </a:bodyPr>
          <a:lstStyle/>
          <a:p>
            <a:pPr marL="228600" indent="-228600" defTabSz="914400"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2800" kern="1200" dirty="0"/>
              <a:t>Como as </a:t>
            </a:r>
            <a:r>
              <a:rPr lang="en-US" sz="2800" kern="1200" dirty="0" err="1"/>
              <a:t>listas</a:t>
            </a:r>
            <a:r>
              <a:rPr lang="en-US" sz="2800" kern="1200" dirty="0"/>
              <a:t> de </a:t>
            </a:r>
            <a:r>
              <a:rPr lang="en-US" sz="2800" kern="1200" dirty="0" err="1"/>
              <a:t>casos</a:t>
            </a:r>
            <a:r>
              <a:rPr lang="en-US" sz="2800" kern="1200" dirty="0"/>
              <a:t> </a:t>
            </a:r>
            <a:r>
              <a:rPr lang="en-US" sz="2800" kern="1200" dirty="0" err="1"/>
              <a:t>podem</a:t>
            </a:r>
            <a:r>
              <a:rPr lang="en-US" sz="2800" kern="1200" dirty="0"/>
              <a:t> ser </a:t>
            </a:r>
            <a:r>
              <a:rPr lang="en-US" sz="2800" kern="1200" dirty="0" err="1"/>
              <a:t>adaptadas</a:t>
            </a:r>
            <a:r>
              <a:rPr lang="en-US" sz="2800" kern="1200" dirty="0"/>
              <a:t> a </a:t>
            </a:r>
            <a:r>
              <a:rPr lang="en-US" sz="2800" kern="1200" dirty="0" err="1"/>
              <a:t>uma</a:t>
            </a:r>
            <a:r>
              <a:rPr lang="en-US" sz="2800" kern="1200" dirty="0"/>
              <a:t> </a:t>
            </a:r>
            <a:r>
              <a:rPr lang="en-US" sz="2800" kern="1200" dirty="0" err="1"/>
              <a:t>abordagem</a:t>
            </a:r>
            <a:r>
              <a:rPr lang="en-US" sz="2800" kern="1200" dirty="0"/>
              <a:t> Uma Só </a:t>
            </a:r>
            <a:r>
              <a:rPr lang="en-US" sz="2800" kern="1200" dirty="0" err="1"/>
              <a:t>Saúde</a:t>
            </a:r>
            <a:r>
              <a:rPr lang="en-US" sz="2800" kern="1200" dirty="0"/>
              <a:t>?</a:t>
            </a:r>
          </a:p>
          <a:p>
            <a:pPr marL="228600" indent="-228600" defTabSz="914400"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endParaRPr lang="en-US" sz="2800" kern="1200" dirty="0"/>
          </a:p>
          <a:p>
            <a:pPr marL="228600" indent="-228600" defTabSz="914400"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</a:pPr>
            <a:r>
              <a:rPr lang="en-US" sz="2800" kern="1200" dirty="0" err="1"/>
              <a:t>Quais</a:t>
            </a:r>
            <a:r>
              <a:rPr lang="en-US" sz="2800" kern="1200" dirty="0"/>
              <a:t> </a:t>
            </a:r>
            <a:r>
              <a:rPr lang="en-US" sz="2800" kern="1200" dirty="0" err="1"/>
              <a:t>são</a:t>
            </a:r>
            <a:r>
              <a:rPr lang="en-US" sz="2800" kern="1200" dirty="0"/>
              <a:t> as </a:t>
            </a:r>
            <a:r>
              <a:rPr lang="en-US" sz="2800" kern="1200" dirty="0" err="1"/>
              <a:t>vantagens</a:t>
            </a:r>
            <a:r>
              <a:rPr lang="en-US" sz="2800" kern="1200" dirty="0"/>
              <a:t> de </a:t>
            </a:r>
            <a:r>
              <a:rPr lang="en-US" sz="2800" kern="1200" dirty="0" err="1"/>
              <a:t>utilizar</a:t>
            </a:r>
            <a:r>
              <a:rPr lang="en-US" sz="2800" kern="1200" dirty="0"/>
              <a:t> a </a:t>
            </a:r>
            <a:r>
              <a:rPr lang="en-US" sz="2800" kern="1200" dirty="0" err="1"/>
              <a:t>abordagem</a:t>
            </a:r>
            <a:r>
              <a:rPr lang="en-US" sz="2800" kern="1200" dirty="0"/>
              <a:t> Uma </a:t>
            </a:r>
            <a:r>
              <a:rPr lang="en-US" sz="2800" kern="1200" dirty="0" err="1"/>
              <a:t>Só</a:t>
            </a:r>
            <a:r>
              <a:rPr lang="en-US" sz="2800" kern="1200" dirty="0"/>
              <a:t> </a:t>
            </a:r>
            <a:r>
              <a:rPr lang="en-US" sz="2800" kern="1200" dirty="0" err="1"/>
              <a:t>Saúde</a:t>
            </a:r>
            <a:r>
              <a:rPr lang="en-US" sz="2800" kern="1200" dirty="0"/>
              <a:t>?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ECC87F2-37D6-022A-6E04-7FAF3D4BB977}"/>
              </a:ext>
            </a:extLst>
          </p:cNvPr>
          <p:cNvGrpSpPr/>
          <p:nvPr/>
        </p:nvGrpSpPr>
        <p:grpSpPr>
          <a:xfrm>
            <a:off x="6096000" y="1560500"/>
            <a:ext cx="4876106" cy="4671259"/>
            <a:chOff x="6477695" y="1433015"/>
            <a:chExt cx="4876106" cy="4671259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03332998-517B-61A8-28D3-C35ABF9EF04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339" t="8766" r="4000" b="19076"/>
            <a:stretch/>
          </p:blipFill>
          <p:spPr bwMode="auto">
            <a:xfrm>
              <a:off x="6477695" y="1464965"/>
              <a:ext cx="4876106" cy="46393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2765A3A4-785A-072A-A78A-92C3BB8BD1E4}"/>
                </a:ext>
              </a:extLst>
            </p:cNvPr>
            <p:cNvSpPr/>
            <p:nvPr/>
          </p:nvSpPr>
          <p:spPr>
            <a:xfrm>
              <a:off x="6477695" y="1433015"/>
              <a:ext cx="428072" cy="139207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F93E5A88-3238-625C-E940-EA359DA666CC}"/>
              </a:ext>
            </a:extLst>
          </p:cNvPr>
          <p:cNvSpPr txBox="1">
            <a:spLocks/>
          </p:cNvSpPr>
          <p:nvPr/>
        </p:nvSpPr>
        <p:spPr>
          <a:xfrm>
            <a:off x="4839161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2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Fonte da </a:t>
            </a:r>
            <a:r>
              <a:rPr lang="en-US" dirty="0" err="1"/>
              <a:t>imagem</a:t>
            </a:r>
            <a:r>
              <a:rPr lang="en-US" dirty="0"/>
              <a:t>: </a:t>
            </a:r>
            <a:r>
              <a:rPr lang="en-US" dirty="0">
                <a:hlinkClick r:id="rId4"/>
              </a:rPr>
              <a:t>CDC One Health Graphics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59216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74CDA94-7C84-6962-83DC-4C0902C98B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Desenvolver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lista</a:t>
            </a:r>
            <a:r>
              <a:rPr lang="en-US" dirty="0"/>
              <a:t> de </a:t>
            </a:r>
            <a:r>
              <a:rPr lang="en-US" dirty="0" err="1"/>
              <a:t>casos</a:t>
            </a:r>
            <a:r>
              <a:rPr lang="en-US" dirty="0"/>
              <a:t> (1/3)</a:t>
            </a:r>
          </a:p>
        </p:txBody>
      </p:sp>
    </p:spTree>
    <p:extLst>
      <p:ext uri="{BB962C8B-B14F-4D97-AF65-F5344CB8AC3E}">
        <p14:creationId xmlns:p14="http://schemas.microsoft.com/office/powerpoint/2010/main" val="273869188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DA1B9C-D3AC-9717-BFC5-355CCA29E13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t"/>
          <a:lstStyle/>
          <a:p>
            <a:pPr marL="0" indent="0">
              <a:spcBef>
                <a:spcPts val="0"/>
              </a:spcBef>
              <a:buSzPts val="2800"/>
              <a:buFont typeface="Arial" panose="020B0604020202020204" pitchFamily="34" charset="0"/>
              <a:buNone/>
            </a:pPr>
            <a:r>
              <a:rPr lang="en-GB" dirty="0" err="1"/>
              <a:t>Individualmente</a:t>
            </a:r>
            <a:r>
              <a:rPr lang="en-GB" dirty="0"/>
              <a:t>:</a:t>
            </a:r>
          </a:p>
          <a:p>
            <a:pPr marL="514350" indent="-514350">
              <a:spcBef>
                <a:spcPts val="600"/>
              </a:spcBef>
              <a:buSzPts val="2800"/>
              <a:buFont typeface="Libre Franklin Medium"/>
              <a:buAutoNum type="arabicPeriod"/>
            </a:pPr>
            <a:r>
              <a:rPr lang="en-GB" dirty="0" err="1"/>
              <a:t>Reveja</a:t>
            </a:r>
            <a:r>
              <a:rPr lang="en-GB" dirty="0"/>
              <a:t> </a:t>
            </a:r>
            <a:r>
              <a:rPr lang="en-GB" dirty="0" err="1"/>
              <a:t>os</a:t>
            </a:r>
            <a:r>
              <a:rPr lang="en-GB" dirty="0"/>
              <a:t> </a:t>
            </a:r>
            <a:r>
              <a:rPr lang="en-GB" dirty="0" err="1"/>
              <a:t>registros</a:t>
            </a:r>
            <a:r>
              <a:rPr lang="en-GB" dirty="0"/>
              <a:t> do </a:t>
            </a:r>
            <a:r>
              <a:rPr lang="en-GB" dirty="0" err="1"/>
              <a:t>centro</a:t>
            </a:r>
            <a:r>
              <a:rPr lang="en-GB" dirty="0"/>
              <a:t> de </a:t>
            </a:r>
            <a:r>
              <a:rPr lang="en-GB" dirty="0" err="1"/>
              <a:t>saúde</a:t>
            </a:r>
            <a:endParaRPr lang="en-GB" dirty="0"/>
          </a:p>
          <a:p>
            <a:pPr marL="514350" indent="-514350">
              <a:spcBef>
                <a:spcPts val="600"/>
              </a:spcBef>
              <a:buSzPts val="2800"/>
              <a:buFont typeface="Libre Franklin Medium"/>
              <a:buAutoNum type="arabicPeriod"/>
            </a:pPr>
            <a:r>
              <a:rPr lang="en-GB" dirty="0" err="1"/>
              <a:t>Rotule</a:t>
            </a:r>
            <a:r>
              <a:rPr lang="en-GB" dirty="0"/>
              <a:t> a </a:t>
            </a:r>
            <a:r>
              <a:rPr lang="en-GB" dirty="0" err="1"/>
              <a:t>linha</a:t>
            </a:r>
            <a:r>
              <a:rPr lang="en-GB" dirty="0"/>
              <a:t> superior do </a:t>
            </a:r>
            <a:r>
              <a:rPr lang="en-GB" dirty="0" err="1"/>
              <a:t>quadro</a:t>
            </a:r>
            <a:r>
              <a:rPr lang="en-GB" dirty="0"/>
              <a:t> com </a:t>
            </a:r>
            <a:r>
              <a:rPr lang="en-GB" dirty="0" err="1"/>
              <a:t>os</a:t>
            </a:r>
            <a:r>
              <a:rPr lang="en-GB" dirty="0"/>
              <a:t> </a:t>
            </a:r>
            <a:r>
              <a:rPr lang="en-GB" dirty="0" err="1"/>
              <a:t>elementos</a:t>
            </a:r>
            <a:r>
              <a:rPr lang="en-GB" dirty="0"/>
              <a:t> de dados que </a:t>
            </a:r>
            <a:r>
              <a:rPr lang="en-GB" dirty="0" err="1"/>
              <a:t>pensa</a:t>
            </a:r>
            <a:r>
              <a:rPr lang="en-GB" dirty="0"/>
              <a:t> que </a:t>
            </a:r>
            <a:r>
              <a:rPr lang="en-GB" dirty="0" err="1"/>
              <a:t>devem</a:t>
            </a:r>
            <a:r>
              <a:rPr lang="en-GB" dirty="0"/>
              <a:t> ser </a:t>
            </a:r>
            <a:r>
              <a:rPr lang="en-GB" dirty="0" err="1"/>
              <a:t>incluídos</a:t>
            </a:r>
            <a:r>
              <a:rPr lang="en-GB" dirty="0"/>
              <a:t> </a:t>
            </a:r>
            <a:r>
              <a:rPr lang="en-GB" dirty="0" err="1"/>
              <a:t>numa</a:t>
            </a:r>
            <a:r>
              <a:rPr lang="en-GB" dirty="0"/>
              <a:t> </a:t>
            </a:r>
            <a:r>
              <a:rPr lang="en-GB" dirty="0" err="1"/>
              <a:t>lista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de </a:t>
            </a:r>
            <a:r>
              <a:rPr lang="en-GB" dirty="0" err="1"/>
              <a:t>linhas</a:t>
            </a:r>
            <a:endParaRPr lang="en-GB" dirty="0"/>
          </a:p>
          <a:p>
            <a:pPr marL="514350" indent="-514350">
              <a:spcBef>
                <a:spcPts val="600"/>
              </a:spcBef>
              <a:buSzPts val="2800"/>
              <a:buFont typeface="Libre Franklin Medium"/>
              <a:buAutoNum type="arabicPeriod"/>
            </a:pPr>
            <a:r>
              <a:rPr lang="en-GB" dirty="0" err="1"/>
              <a:t>Elabore</a:t>
            </a:r>
            <a:r>
              <a:rPr lang="en-GB" dirty="0"/>
              <a:t> </a:t>
            </a:r>
            <a:r>
              <a:rPr lang="en-GB" dirty="0" err="1"/>
              <a:t>uma</a:t>
            </a:r>
            <a:r>
              <a:rPr lang="en-GB" dirty="0"/>
              <a:t> </a:t>
            </a:r>
            <a:r>
              <a:rPr lang="en-GB" dirty="0" err="1"/>
              <a:t>lista</a:t>
            </a:r>
            <a:r>
              <a:rPr lang="en-GB" dirty="0"/>
              <a:t> de </a:t>
            </a:r>
            <a:r>
              <a:rPr lang="en-GB" dirty="0" err="1"/>
              <a:t>casos</a:t>
            </a:r>
            <a:r>
              <a:rPr lang="en-GB" dirty="0"/>
              <a:t> de </a:t>
            </a:r>
            <a:r>
              <a:rPr lang="en-GB" dirty="0" err="1"/>
              <a:t>malária</a:t>
            </a:r>
            <a:r>
              <a:rPr lang="en-GB" dirty="0"/>
              <a:t>, pneumonia </a:t>
            </a:r>
            <a:br>
              <a:rPr lang="en-GB" dirty="0"/>
            </a:br>
            <a:r>
              <a:rPr lang="en-GB" dirty="0" err="1"/>
              <a:t>ou</a:t>
            </a:r>
            <a:r>
              <a:rPr lang="en-GB" dirty="0"/>
              <a:t> </a:t>
            </a:r>
            <a:r>
              <a:rPr lang="en-GB" dirty="0" err="1"/>
              <a:t>carbúnculo</a:t>
            </a:r>
            <a:endParaRPr lang="en-US" dirty="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3B80D36D-E2E8-28FA-CDE3-39F5B48E9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Desenvolver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lista</a:t>
            </a:r>
            <a:r>
              <a:rPr lang="en-US" dirty="0"/>
              <a:t> de </a:t>
            </a:r>
            <a:r>
              <a:rPr lang="en-US" dirty="0" err="1"/>
              <a:t>casos</a:t>
            </a:r>
            <a:r>
              <a:rPr lang="en-US" dirty="0"/>
              <a:t> (2/3)</a:t>
            </a:r>
          </a:p>
        </p:txBody>
      </p:sp>
    </p:spTree>
    <p:extLst>
      <p:ext uri="{BB962C8B-B14F-4D97-AF65-F5344CB8AC3E}">
        <p14:creationId xmlns:p14="http://schemas.microsoft.com/office/powerpoint/2010/main" val="3100011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CCB49A-75AA-FDC2-6D53-4A0C3FE2C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Importância das </a:t>
            </a:r>
            <a:r>
              <a:rPr lang="en-US" dirty="0" err="1"/>
              <a:t>definições</a:t>
            </a:r>
            <a:r>
              <a:rPr lang="en-US" dirty="0"/>
              <a:t> de </a:t>
            </a:r>
            <a:r>
              <a:rPr lang="en-US" dirty="0" err="1"/>
              <a:t>casos</a:t>
            </a:r>
            <a:endParaRPr lang="en-US" dirty="0"/>
          </a:p>
        </p:txBody>
      </p:sp>
      <p:pic>
        <p:nvPicPr>
          <p:cNvPr id="3" name="Picture 8" descr="an open book with a stethoscope on top of it">
            <a:extLst>
              <a:ext uri="{FF2B5EF4-FFF2-40B4-BE49-F238E27FC236}">
                <a16:creationId xmlns:a16="http://schemas.microsoft.com/office/drawing/2014/main" id="{8A0751FF-78C5-DE95-7980-7566D80A3F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383" y="2279651"/>
            <a:ext cx="6077234" cy="4053515"/>
          </a:xfrm>
          <a:prstGeom prst="rect">
            <a:avLst/>
          </a:prstGeom>
          <a:noFill/>
          <a:ln w="127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ontent Placeholder 6">
            <a:extLst>
              <a:ext uri="{FF2B5EF4-FFF2-40B4-BE49-F238E27FC236}">
                <a16:creationId xmlns:a16="http://schemas.microsoft.com/office/drawing/2014/main" id="{181C65DC-AB20-CFDD-B9DD-67D14A083617}"/>
              </a:ext>
            </a:extLst>
          </p:cNvPr>
          <p:cNvSpPr txBox="1">
            <a:spLocks/>
          </p:cNvSpPr>
          <p:nvPr/>
        </p:nvSpPr>
        <p:spPr>
          <a:xfrm>
            <a:off x="838200" y="1479551"/>
            <a:ext cx="10515600" cy="800100"/>
          </a:xfrm>
          <a:prstGeom prst="rect">
            <a:avLst/>
          </a:prstGeom>
        </p:spPr>
        <p:txBody>
          <a:bodyPr anchor="ctr"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Por que as </a:t>
            </a:r>
            <a:r>
              <a:rPr lang="en-US" dirty="0" err="1"/>
              <a:t>definições</a:t>
            </a:r>
            <a:r>
              <a:rPr lang="en-US" dirty="0"/>
              <a:t> de </a:t>
            </a:r>
            <a:r>
              <a:rPr lang="en-US" dirty="0" err="1"/>
              <a:t>casos</a:t>
            </a:r>
            <a:r>
              <a:rPr lang="en-US" dirty="0"/>
              <a:t> </a:t>
            </a:r>
            <a:r>
              <a:rPr lang="en-US" dirty="0" err="1"/>
              <a:t>são</a:t>
            </a:r>
            <a:r>
              <a:rPr lang="en-US" dirty="0"/>
              <a:t> </a:t>
            </a:r>
            <a:r>
              <a:rPr lang="en-US" dirty="0" err="1"/>
              <a:t>tão</a:t>
            </a:r>
            <a:r>
              <a:rPr lang="en-US" dirty="0"/>
              <a:t> </a:t>
            </a:r>
            <a:r>
              <a:rPr lang="en-US" dirty="0" err="1"/>
              <a:t>importantes</a:t>
            </a:r>
            <a:r>
              <a:rPr lang="en-US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9941868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CA2FDA-B078-9CAA-4808-9A6E0A2D11B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spcAft>
                <a:spcPts val="0"/>
              </a:spcAft>
              <a:buSzPts val="2400"/>
              <a:buFont typeface="Arial" panose="020B0604020202020204" pitchFamily="34" charset="0"/>
              <a:buNone/>
            </a:pPr>
            <a:r>
              <a:rPr lang="en-GB" b="1" dirty="0" err="1"/>
              <a:t>Perguntas</a:t>
            </a:r>
            <a:r>
              <a:rPr lang="en-GB" b="1" dirty="0"/>
              <a:t>:</a:t>
            </a:r>
            <a:endParaRPr lang="en-GB" dirty="0"/>
          </a:p>
          <a:p>
            <a:pPr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-GB" dirty="0"/>
              <a:t>Quais </a:t>
            </a:r>
            <a:r>
              <a:rPr lang="en-GB" dirty="0" err="1"/>
              <a:t>elementos</a:t>
            </a:r>
            <a:r>
              <a:rPr lang="en-GB" dirty="0"/>
              <a:t> de dados </a:t>
            </a:r>
            <a:r>
              <a:rPr lang="en-GB" dirty="0" err="1"/>
              <a:t>foram</a:t>
            </a:r>
            <a:r>
              <a:rPr lang="en-GB" dirty="0"/>
              <a:t> </a:t>
            </a:r>
            <a:r>
              <a:rPr lang="en-GB" dirty="0" err="1"/>
              <a:t>selecionados</a:t>
            </a:r>
            <a:r>
              <a:rPr lang="en-GB" dirty="0"/>
              <a:t>?                                 </a:t>
            </a:r>
          </a:p>
          <a:p>
            <a:pPr>
              <a:spcBef>
                <a:spcPts val="600"/>
              </a:spcBef>
              <a:spcAft>
                <a:spcPts val="0"/>
              </a:spcAft>
              <a:buSzPct val="100000"/>
            </a:pPr>
            <a:r>
              <a:rPr lang="en-GB" dirty="0"/>
              <a:t>Como </a:t>
            </a:r>
            <a:r>
              <a:rPr lang="en-GB" dirty="0" err="1"/>
              <a:t>decidiu</a:t>
            </a:r>
            <a:r>
              <a:rPr lang="en-GB" dirty="0"/>
              <a:t> </a:t>
            </a:r>
            <a:r>
              <a:rPr lang="en-GB" dirty="0" err="1"/>
              <a:t>ou</a:t>
            </a:r>
            <a:r>
              <a:rPr lang="en-GB" dirty="0"/>
              <a:t> </a:t>
            </a:r>
            <a:r>
              <a:rPr lang="en-GB" dirty="0" err="1"/>
              <a:t>por</a:t>
            </a:r>
            <a:r>
              <a:rPr lang="en-GB" dirty="0"/>
              <a:t> qual </a:t>
            </a:r>
            <a:r>
              <a:rPr lang="en-GB" dirty="0" err="1"/>
              <a:t>motivo</a:t>
            </a:r>
            <a:r>
              <a:rPr lang="en-GB" dirty="0"/>
              <a:t> </a:t>
            </a:r>
            <a:r>
              <a:rPr lang="en-GB" dirty="0" err="1"/>
              <a:t>escolheu</a:t>
            </a:r>
            <a:r>
              <a:rPr lang="en-GB" dirty="0"/>
              <a:t> esses dados?</a:t>
            </a:r>
          </a:p>
          <a:p>
            <a:pPr>
              <a:spcBef>
                <a:spcPts val="600"/>
              </a:spcBef>
              <a:spcAft>
                <a:spcPts val="0"/>
              </a:spcAft>
              <a:buSzPts val="2400"/>
            </a:pPr>
            <a:r>
              <a:rPr lang="en-GB" dirty="0" err="1"/>
              <a:t>Quantos</a:t>
            </a:r>
            <a:r>
              <a:rPr lang="en-GB" dirty="0"/>
              <a:t> </a:t>
            </a:r>
            <a:r>
              <a:rPr lang="en-GB" dirty="0" err="1"/>
              <a:t>casos</a:t>
            </a:r>
            <a:r>
              <a:rPr lang="en-GB" dirty="0"/>
              <a:t> </a:t>
            </a:r>
            <a:r>
              <a:rPr lang="en-GB" dirty="0" err="1"/>
              <a:t>constam</a:t>
            </a:r>
            <a:r>
              <a:rPr lang="en-GB" dirty="0"/>
              <a:t> </a:t>
            </a:r>
            <a:r>
              <a:rPr lang="en-GB" dirty="0" err="1"/>
              <a:t>nas</a:t>
            </a:r>
            <a:r>
              <a:rPr lang="en-GB" dirty="0"/>
              <a:t> </a:t>
            </a:r>
            <a:r>
              <a:rPr lang="en-GB" dirty="0" err="1"/>
              <a:t>suas</a:t>
            </a:r>
            <a:r>
              <a:rPr lang="en-GB" dirty="0"/>
              <a:t> </a:t>
            </a:r>
            <a:r>
              <a:rPr lang="en-GB" dirty="0" err="1"/>
              <a:t>listas</a:t>
            </a:r>
            <a:r>
              <a:rPr lang="en-GB" dirty="0"/>
              <a:t>?</a:t>
            </a:r>
            <a:endParaRPr lang="en-GB" b="1" dirty="0"/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0294878-929D-1F6E-0AF0-239BD9454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Desenvolver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lista</a:t>
            </a:r>
            <a:r>
              <a:rPr lang="en-US" dirty="0"/>
              <a:t> de </a:t>
            </a:r>
            <a:r>
              <a:rPr lang="en-US" dirty="0" err="1"/>
              <a:t>casos</a:t>
            </a:r>
            <a:r>
              <a:rPr lang="en-US" dirty="0"/>
              <a:t> (3/3)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B56FA87-2CF0-6173-256F-E8910D7E24DF}"/>
              </a:ext>
            </a:extLst>
          </p:cNvPr>
          <p:cNvSpPr txBox="1"/>
          <p:nvPr/>
        </p:nvSpPr>
        <p:spPr>
          <a:xfrm>
            <a:off x="-127180" y="3508142"/>
            <a:ext cx="1864058" cy="24776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r">
              <a:spcBef>
                <a:spcPts val="600"/>
              </a:spcBef>
              <a:buSzPts val="2800"/>
              <a:buFont typeface="Arial" panose="020B0604020202020204" pitchFamily="34" charset="0"/>
              <a:buNone/>
            </a:pPr>
            <a:r>
              <a:rPr lang="en-GB" sz="2400" dirty="0" err="1"/>
              <a:t>Malária</a:t>
            </a:r>
            <a:endParaRPr lang="en-GB" sz="2400" dirty="0"/>
          </a:p>
          <a:p>
            <a:pPr marL="0" indent="0" algn="r">
              <a:spcBef>
                <a:spcPts val="600"/>
              </a:spcBef>
              <a:buSzPts val="2800"/>
              <a:buFont typeface="Arial" panose="020B0604020202020204" pitchFamily="34" charset="0"/>
              <a:buNone/>
            </a:pPr>
            <a:endParaRPr lang="en-GB" sz="2400" dirty="0"/>
          </a:p>
          <a:p>
            <a:pPr marL="0" indent="0" algn="r">
              <a:spcBef>
                <a:spcPts val="1200"/>
              </a:spcBef>
              <a:buSzPts val="2800"/>
              <a:buFont typeface="Arial" panose="020B0604020202020204" pitchFamily="34" charset="0"/>
              <a:buNone/>
            </a:pPr>
            <a:r>
              <a:rPr lang="en-GB" sz="2400" dirty="0"/>
              <a:t>Pneumonia</a:t>
            </a:r>
          </a:p>
          <a:p>
            <a:pPr marL="0" indent="0" algn="r">
              <a:spcBef>
                <a:spcPts val="1200"/>
              </a:spcBef>
              <a:buSzPts val="2800"/>
              <a:buFont typeface="Arial" panose="020B0604020202020204" pitchFamily="34" charset="0"/>
              <a:buNone/>
            </a:pPr>
            <a:endParaRPr lang="en-GB" sz="2400" dirty="0"/>
          </a:p>
          <a:p>
            <a:pPr marL="0" indent="0" algn="r">
              <a:spcBef>
                <a:spcPts val="1200"/>
              </a:spcBef>
              <a:buSzPts val="2800"/>
              <a:buFont typeface="Arial" panose="020B0604020202020204" pitchFamily="34" charset="0"/>
              <a:buNone/>
            </a:pPr>
            <a:r>
              <a:rPr lang="en-GB" sz="2400" dirty="0" err="1"/>
              <a:t>Antrax</a:t>
            </a:r>
            <a:endParaRPr lang="en-GB" sz="2400" dirty="0"/>
          </a:p>
        </p:txBody>
      </p:sp>
      <p:graphicFrame>
        <p:nvGraphicFramePr>
          <p:cNvPr id="12" name="Table 12">
            <a:extLst>
              <a:ext uri="{FF2B5EF4-FFF2-40B4-BE49-F238E27FC236}">
                <a16:creationId xmlns:a16="http://schemas.microsoft.com/office/drawing/2014/main" id="{5ED3E090-B593-D3A2-F4C2-2E673D8FB4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7657600"/>
              </p:ext>
            </p:extLst>
          </p:nvPr>
        </p:nvGraphicFramePr>
        <p:xfrm>
          <a:off x="1882640" y="3508142"/>
          <a:ext cx="9212988" cy="701040"/>
        </p:xfrm>
        <a:graphic>
          <a:graphicData uri="http://schemas.openxmlformats.org/drawingml/2006/table">
            <a:tbl>
              <a:tblPr/>
              <a:tblGrid>
                <a:gridCol w="2199230">
                  <a:extLst>
                    <a:ext uri="{9D8B030D-6E8A-4147-A177-3AD203B41FA5}">
                      <a16:colId xmlns:a16="http://schemas.microsoft.com/office/drawing/2014/main" val="1914368583"/>
                    </a:ext>
                  </a:extLst>
                </a:gridCol>
                <a:gridCol w="1863821">
                  <a:extLst>
                    <a:ext uri="{9D8B030D-6E8A-4147-A177-3AD203B41FA5}">
                      <a16:colId xmlns:a16="http://schemas.microsoft.com/office/drawing/2014/main" val="774727761"/>
                    </a:ext>
                  </a:extLst>
                </a:gridCol>
                <a:gridCol w="1287622">
                  <a:extLst>
                    <a:ext uri="{9D8B030D-6E8A-4147-A177-3AD203B41FA5}">
                      <a16:colId xmlns:a16="http://schemas.microsoft.com/office/drawing/2014/main" val="3944403985"/>
                    </a:ext>
                  </a:extLst>
                </a:gridCol>
                <a:gridCol w="1552176">
                  <a:extLst>
                    <a:ext uri="{9D8B030D-6E8A-4147-A177-3AD203B41FA5}">
                      <a16:colId xmlns:a16="http://schemas.microsoft.com/office/drawing/2014/main" val="45483191"/>
                    </a:ext>
                  </a:extLst>
                </a:gridCol>
                <a:gridCol w="1208498">
                  <a:extLst>
                    <a:ext uri="{9D8B030D-6E8A-4147-A177-3AD203B41FA5}">
                      <a16:colId xmlns:a16="http://schemas.microsoft.com/office/drawing/2014/main" val="145677867"/>
                    </a:ext>
                  </a:extLst>
                </a:gridCol>
                <a:gridCol w="1101641">
                  <a:extLst>
                    <a:ext uri="{9D8B030D-6E8A-4147-A177-3AD203B41FA5}">
                      <a16:colId xmlns:a16="http://schemas.microsoft.com/office/drawing/2014/main" val="18257691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N.º de </a:t>
                      </a:r>
                      <a:r>
                        <a:rPr lang="en-US" sz="2000" b="1" dirty="0" err="1"/>
                        <a:t>identificação</a:t>
                      </a:r>
                      <a:endParaRPr lang="en-US" sz="2000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Data de </a:t>
                      </a:r>
                      <a:r>
                        <a:rPr lang="en-US" sz="2000" b="1" dirty="0" err="1"/>
                        <a:t>atendimento</a:t>
                      </a:r>
                      <a:endParaRPr lang="en-US" sz="2000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/>
                        <a:t>Nome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/>
                        <a:t>Aldeia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/>
                        <a:t>Sexo</a:t>
                      </a:r>
                      <a:endParaRPr lang="en-US" sz="2000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/>
                        <a:t>Idade</a:t>
                      </a:r>
                      <a:endParaRPr lang="en-US" sz="2000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300826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C003D426-692C-D049-B0B5-4E7415C370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2994850"/>
              </p:ext>
            </p:extLst>
          </p:nvPr>
        </p:nvGraphicFramePr>
        <p:xfrm>
          <a:off x="1882640" y="4397630"/>
          <a:ext cx="9212989" cy="701040"/>
        </p:xfrm>
        <a:graphic>
          <a:graphicData uri="http://schemas.openxmlformats.org/drawingml/2006/table">
            <a:tbl>
              <a:tblPr/>
              <a:tblGrid>
                <a:gridCol w="2199229">
                  <a:extLst>
                    <a:ext uri="{9D8B030D-6E8A-4147-A177-3AD203B41FA5}">
                      <a16:colId xmlns:a16="http://schemas.microsoft.com/office/drawing/2014/main" val="1914368583"/>
                    </a:ext>
                  </a:extLst>
                </a:gridCol>
                <a:gridCol w="1847890">
                  <a:extLst>
                    <a:ext uri="{9D8B030D-6E8A-4147-A177-3AD203B41FA5}">
                      <a16:colId xmlns:a16="http://schemas.microsoft.com/office/drawing/2014/main" val="774727761"/>
                    </a:ext>
                  </a:extLst>
                </a:gridCol>
                <a:gridCol w="1358145">
                  <a:extLst>
                    <a:ext uri="{9D8B030D-6E8A-4147-A177-3AD203B41FA5}">
                      <a16:colId xmlns:a16="http://schemas.microsoft.com/office/drawing/2014/main" val="3944403985"/>
                    </a:ext>
                  </a:extLst>
                </a:gridCol>
                <a:gridCol w="1497587">
                  <a:extLst>
                    <a:ext uri="{9D8B030D-6E8A-4147-A177-3AD203B41FA5}">
                      <a16:colId xmlns:a16="http://schemas.microsoft.com/office/drawing/2014/main" val="45483191"/>
                    </a:ext>
                  </a:extLst>
                </a:gridCol>
                <a:gridCol w="1208496">
                  <a:extLst>
                    <a:ext uri="{9D8B030D-6E8A-4147-A177-3AD203B41FA5}">
                      <a16:colId xmlns:a16="http://schemas.microsoft.com/office/drawing/2014/main" val="145677867"/>
                    </a:ext>
                  </a:extLst>
                </a:gridCol>
                <a:gridCol w="1101642">
                  <a:extLst>
                    <a:ext uri="{9D8B030D-6E8A-4147-A177-3AD203B41FA5}">
                      <a16:colId xmlns:a16="http://schemas.microsoft.com/office/drawing/2014/main" val="18257691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N.º de </a:t>
                      </a:r>
                      <a:r>
                        <a:rPr lang="en-US" sz="2000" b="1" dirty="0" err="1"/>
                        <a:t>identificação</a:t>
                      </a:r>
                      <a:endParaRPr lang="en-US" sz="2000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Data de </a:t>
                      </a:r>
                      <a:r>
                        <a:rPr lang="en-US" sz="2000" b="1" dirty="0" err="1"/>
                        <a:t>atendimento</a:t>
                      </a:r>
                      <a:endParaRPr lang="en-US" sz="2000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/>
                        <a:t>Nome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/>
                        <a:t>Aldeia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/>
                        <a:t>Sexo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/>
                        <a:t>Idade</a:t>
                      </a:r>
                      <a:endParaRPr lang="en-US" sz="2000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3008267"/>
                  </a:ext>
                </a:extLst>
              </a:tr>
            </a:tbl>
          </a:graphicData>
        </a:graphic>
      </p:graphicFrame>
      <p:graphicFrame>
        <p:nvGraphicFramePr>
          <p:cNvPr id="14" name="Table 12">
            <a:extLst>
              <a:ext uri="{FF2B5EF4-FFF2-40B4-BE49-F238E27FC236}">
                <a16:creationId xmlns:a16="http://schemas.microsoft.com/office/drawing/2014/main" id="{992CC317-03EB-4A38-05C2-C2BF4ECBF5B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1599334"/>
              </p:ext>
            </p:extLst>
          </p:nvPr>
        </p:nvGraphicFramePr>
        <p:xfrm>
          <a:off x="1882639" y="5287118"/>
          <a:ext cx="9212991" cy="701040"/>
        </p:xfrm>
        <a:graphic>
          <a:graphicData uri="http://schemas.openxmlformats.org/drawingml/2006/table">
            <a:tbl>
              <a:tblPr/>
              <a:tblGrid>
                <a:gridCol w="2183302">
                  <a:extLst>
                    <a:ext uri="{9D8B030D-6E8A-4147-A177-3AD203B41FA5}">
                      <a16:colId xmlns:a16="http://schemas.microsoft.com/office/drawing/2014/main" val="1914368583"/>
                    </a:ext>
                  </a:extLst>
                </a:gridCol>
                <a:gridCol w="1879751">
                  <a:extLst>
                    <a:ext uri="{9D8B030D-6E8A-4147-A177-3AD203B41FA5}">
                      <a16:colId xmlns:a16="http://schemas.microsoft.com/office/drawing/2014/main" val="774727761"/>
                    </a:ext>
                  </a:extLst>
                </a:gridCol>
                <a:gridCol w="1342212">
                  <a:extLst>
                    <a:ext uri="{9D8B030D-6E8A-4147-A177-3AD203B41FA5}">
                      <a16:colId xmlns:a16="http://schemas.microsoft.com/office/drawing/2014/main" val="3944403985"/>
                    </a:ext>
                  </a:extLst>
                </a:gridCol>
                <a:gridCol w="1269242">
                  <a:extLst>
                    <a:ext uri="{9D8B030D-6E8A-4147-A177-3AD203B41FA5}">
                      <a16:colId xmlns:a16="http://schemas.microsoft.com/office/drawing/2014/main" val="45483191"/>
                    </a:ext>
                  </a:extLst>
                </a:gridCol>
                <a:gridCol w="1119117">
                  <a:extLst>
                    <a:ext uri="{9D8B030D-6E8A-4147-A177-3AD203B41FA5}">
                      <a16:colId xmlns:a16="http://schemas.microsoft.com/office/drawing/2014/main" val="145677867"/>
                    </a:ext>
                  </a:extLst>
                </a:gridCol>
                <a:gridCol w="1419367">
                  <a:extLst>
                    <a:ext uri="{9D8B030D-6E8A-4147-A177-3AD203B41FA5}">
                      <a16:colId xmlns:a16="http://schemas.microsoft.com/office/drawing/2014/main" val="182576915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/>
                        <a:t>N.º de </a:t>
                      </a:r>
                      <a:r>
                        <a:rPr lang="en-US" sz="2000" b="1" dirty="0" err="1"/>
                        <a:t>identificação</a:t>
                      </a:r>
                      <a:endParaRPr lang="en-US" sz="2000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/>
                        <a:t>Data da visita ao local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/>
                        <a:t>Espécies</a:t>
                      </a:r>
                      <a:endParaRPr lang="en-US" sz="2000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/>
                        <a:t>Sexo</a:t>
                      </a:r>
                      <a:endParaRPr lang="en-US" sz="2000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/>
                        <a:t>Idade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 err="1"/>
                        <a:t>Síndrome</a:t>
                      </a:r>
                      <a:endParaRPr lang="en-US" sz="2000" b="1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300826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386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BB771CB-85C8-5AAB-C723-B6D9BEEE3DF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lvl="0"/>
            <a:r>
              <a:rPr lang="en-GB" dirty="0"/>
              <a:t>S</a:t>
            </a:r>
            <a:r>
              <a:rPr lang="en-GB" noProof="0" dirty="0" err="1"/>
              <a:t>ão</a:t>
            </a:r>
            <a:r>
              <a:rPr lang="en-GB" noProof="0" dirty="0"/>
              <a:t> ferramentas </a:t>
            </a:r>
            <a:r>
              <a:rPr lang="en-GB" noProof="0" dirty="0" err="1"/>
              <a:t>práticas</a:t>
            </a:r>
            <a:r>
              <a:rPr lang="en-GB" noProof="0" dirty="0"/>
              <a:t> e </a:t>
            </a:r>
            <a:r>
              <a:rPr lang="en-GB" noProof="0" dirty="0" err="1"/>
              <a:t>úteis</a:t>
            </a:r>
            <a:r>
              <a:rPr lang="en-GB" noProof="0" dirty="0"/>
              <a:t> para </a:t>
            </a:r>
            <a:r>
              <a:rPr lang="en-GB" noProof="0" dirty="0" err="1"/>
              <a:t>organizar</a:t>
            </a:r>
            <a:r>
              <a:rPr lang="en-GB" noProof="0" dirty="0"/>
              <a:t> dados </a:t>
            </a:r>
            <a:br>
              <a:rPr lang="en-GB" noProof="0" dirty="0"/>
            </a:br>
            <a:r>
              <a:rPr lang="en-GB" noProof="0" dirty="0" err="1"/>
              <a:t>sobre</a:t>
            </a:r>
            <a:r>
              <a:rPr lang="en-GB" noProof="0" dirty="0"/>
              <a:t> </a:t>
            </a:r>
            <a:r>
              <a:rPr lang="en-GB" noProof="0" dirty="0" err="1"/>
              <a:t>casos</a:t>
            </a:r>
            <a:endParaRPr lang="en-GB" noProof="0" dirty="0"/>
          </a:p>
          <a:p>
            <a:pPr lvl="0"/>
            <a:r>
              <a:rPr lang="en-GB" dirty="0" err="1"/>
              <a:t>Podem</a:t>
            </a:r>
            <a:r>
              <a:rPr lang="en-GB" dirty="0"/>
              <a:t> ser </a:t>
            </a:r>
            <a:r>
              <a:rPr lang="en-GB" dirty="0" err="1"/>
              <a:t>em</a:t>
            </a:r>
            <a:r>
              <a:rPr lang="en-GB" dirty="0"/>
              <a:t> </a:t>
            </a:r>
            <a:r>
              <a:rPr lang="en-GB" dirty="0" err="1"/>
              <a:t>papel</a:t>
            </a:r>
            <a:r>
              <a:rPr lang="en-GB" dirty="0"/>
              <a:t> </a:t>
            </a:r>
            <a:r>
              <a:rPr lang="en-GB" dirty="0" err="1"/>
              <a:t>ou</a:t>
            </a:r>
            <a:r>
              <a:rPr lang="en-GB" dirty="0"/>
              <a:t> </a:t>
            </a:r>
            <a:r>
              <a:rPr lang="en-GB" dirty="0" err="1"/>
              <a:t>eletrônicas</a:t>
            </a:r>
            <a:endParaRPr lang="en-GB" dirty="0"/>
          </a:p>
          <a:p>
            <a:pPr lvl="0"/>
            <a:r>
              <a:rPr lang="en-GB" dirty="0"/>
              <a:t>G</a:t>
            </a:r>
            <a:r>
              <a:rPr lang="en-GB" noProof="0" dirty="0" err="1"/>
              <a:t>arantem</a:t>
            </a:r>
            <a:r>
              <a:rPr lang="en-GB" noProof="0" dirty="0"/>
              <a:t> a coleta de dados </a:t>
            </a:r>
            <a:r>
              <a:rPr lang="en-GB" noProof="0" dirty="0" err="1"/>
              <a:t>comparáveis</a:t>
            </a:r>
            <a:r>
              <a:rPr lang="en-GB" noProof="0" dirty="0"/>
              <a:t> para </a:t>
            </a:r>
            <a:r>
              <a:rPr lang="en-GB" noProof="0" dirty="0" err="1"/>
              <a:t>cada</a:t>
            </a:r>
            <a:r>
              <a:rPr lang="en-GB" noProof="0" dirty="0"/>
              <a:t> </a:t>
            </a:r>
            <a:r>
              <a:rPr lang="en-GB" noProof="0" dirty="0" err="1"/>
              <a:t>caso</a:t>
            </a:r>
            <a:endParaRPr lang="en-GB" noProof="0" dirty="0"/>
          </a:p>
          <a:p>
            <a:pPr lvl="0"/>
            <a:r>
              <a:rPr lang="en-GB" dirty="0" err="1"/>
              <a:t>Podem</a:t>
            </a:r>
            <a:r>
              <a:rPr lang="en-GB" dirty="0"/>
              <a:t> ser </a:t>
            </a:r>
            <a:r>
              <a:rPr lang="en-GB" dirty="0" err="1"/>
              <a:t>adaptadas</a:t>
            </a:r>
            <a:r>
              <a:rPr lang="en-GB" dirty="0"/>
              <a:t> e </a:t>
            </a:r>
            <a:r>
              <a:rPr lang="en-GB" dirty="0" err="1"/>
              <a:t>utilizadas</a:t>
            </a:r>
            <a:r>
              <a:rPr lang="en-GB" dirty="0"/>
              <a:t> </a:t>
            </a:r>
            <a:r>
              <a:rPr lang="en-GB" dirty="0" err="1"/>
              <a:t>em</a:t>
            </a:r>
            <a:r>
              <a:rPr lang="en-GB" dirty="0"/>
              <a:t> </a:t>
            </a:r>
            <a:r>
              <a:rPr lang="en-US" sz="2800" kern="1200" dirty="0"/>
              <a:t>Uma </a:t>
            </a:r>
            <a:r>
              <a:rPr lang="en-US" sz="2800" kern="1200" dirty="0" err="1"/>
              <a:t>Só</a:t>
            </a:r>
            <a:r>
              <a:rPr lang="en-US" sz="2800" kern="1200" dirty="0"/>
              <a:t> </a:t>
            </a:r>
            <a:r>
              <a:rPr lang="en-US" sz="2800" kern="1200" dirty="0" err="1"/>
              <a:t>Saúde</a:t>
            </a:r>
            <a:r>
              <a:rPr lang="en-US" sz="2800" kern="1200" dirty="0"/>
              <a:t> </a:t>
            </a:r>
            <a:r>
              <a:rPr lang="en-US" noProof="0" dirty="0"/>
              <a:t>para:</a:t>
            </a:r>
          </a:p>
          <a:p>
            <a:pPr lvl="1"/>
            <a:r>
              <a:rPr lang="en-US" noProof="0" dirty="0"/>
              <a:t>Casos de </a:t>
            </a:r>
            <a:r>
              <a:rPr lang="en-US" noProof="0" dirty="0" err="1"/>
              <a:t>animais</a:t>
            </a:r>
            <a:r>
              <a:rPr lang="en-US" noProof="0" dirty="0"/>
              <a:t> </a:t>
            </a:r>
            <a:r>
              <a:rPr lang="en-US" noProof="0" dirty="0" err="1"/>
              <a:t>ou</a:t>
            </a:r>
            <a:r>
              <a:rPr lang="en-US" noProof="0" dirty="0"/>
              <a:t> </a:t>
            </a:r>
            <a:r>
              <a:rPr lang="en-US" noProof="0" dirty="0" err="1"/>
              <a:t>acontecimentos</a:t>
            </a:r>
            <a:r>
              <a:rPr lang="en-US" noProof="0" dirty="0"/>
              <a:t> </a:t>
            </a:r>
            <a:r>
              <a:rPr lang="en-US" noProof="0" dirty="0" err="1"/>
              <a:t>ambientais</a:t>
            </a:r>
            <a:endParaRPr lang="en-US" noProof="0" dirty="0"/>
          </a:p>
          <a:p>
            <a:pPr lvl="1"/>
            <a:r>
              <a:rPr lang="en-US" dirty="0" err="1"/>
              <a:t>Organização</a:t>
            </a:r>
            <a:r>
              <a:rPr lang="en-US" dirty="0"/>
              <a:t> dos dados </a:t>
            </a:r>
            <a:r>
              <a:rPr lang="en-US" dirty="0" err="1"/>
              <a:t>por</a:t>
            </a:r>
            <a:r>
              <a:rPr lang="en-US" dirty="0"/>
              <a:t> </a:t>
            </a:r>
            <a:r>
              <a:rPr lang="en-US" dirty="0" err="1"/>
              <a:t>exposições</a:t>
            </a:r>
            <a:r>
              <a:rPr lang="en-US" dirty="0"/>
              <a:t>/</a:t>
            </a:r>
            <a:r>
              <a:rPr lang="en-US" dirty="0" err="1"/>
              <a:t>indicadores</a:t>
            </a:r>
            <a:endParaRPr lang="en-US" noProof="0" dirty="0"/>
          </a:p>
          <a:p>
            <a:pPr lvl="1"/>
            <a:endParaRPr lang="en-GB" dirty="0"/>
          </a:p>
          <a:p>
            <a:pPr lvl="0"/>
            <a:endParaRPr lang="en-GB" noProof="0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F8783B-CC70-8E59-1E9F-6F63B53558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Resumo</a:t>
            </a:r>
            <a:r>
              <a:rPr lang="en-US" dirty="0"/>
              <a:t> da </a:t>
            </a:r>
            <a:r>
              <a:rPr lang="en-US" dirty="0" err="1"/>
              <a:t>lista</a:t>
            </a:r>
            <a:r>
              <a:rPr lang="en-US" dirty="0"/>
              <a:t> de </a:t>
            </a:r>
            <a:r>
              <a:rPr lang="en-US" dirty="0" err="1"/>
              <a:t>casos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397670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6CA5890-67EB-14A0-414A-F5B8D599551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pt-BR" sz="2600" b="0" i="0" dirty="0">
                <a:solidFill>
                  <a:srgbClr val="111111"/>
                </a:solidFill>
                <a:effectLst/>
              </a:rPr>
              <a:t>As definições de caso fornecem um conjunto de critérios para classificar uma pessoa ou animal como tendo uma determinada doença, lesão ou outra condição relacionada à saúde</a:t>
            </a:r>
            <a:endParaRPr lang="en-US" sz="2600" dirty="0"/>
          </a:p>
          <a:p>
            <a:r>
              <a:rPr lang="en-US" sz="2600" dirty="0" err="1"/>
              <a:t>Os</a:t>
            </a:r>
            <a:r>
              <a:rPr lang="en-US" sz="2600" dirty="0"/>
              <a:t> </a:t>
            </a:r>
            <a:r>
              <a:rPr lang="en-US" sz="2600" dirty="0" err="1"/>
              <a:t>casos</a:t>
            </a:r>
            <a:r>
              <a:rPr lang="en-US" sz="2600" dirty="0"/>
              <a:t> </a:t>
            </a:r>
            <a:r>
              <a:rPr lang="en-US" sz="2600" dirty="0" err="1"/>
              <a:t>devem</a:t>
            </a:r>
            <a:r>
              <a:rPr lang="en-US" sz="2600" dirty="0"/>
              <a:t> ser </a:t>
            </a:r>
            <a:r>
              <a:rPr lang="en-US" sz="2600" dirty="0" err="1"/>
              <a:t>classificados</a:t>
            </a:r>
            <a:r>
              <a:rPr lang="en-US" sz="2600" dirty="0"/>
              <a:t> de </a:t>
            </a:r>
            <a:r>
              <a:rPr lang="en-US" sz="2600" dirty="0" err="1"/>
              <a:t>acordo</a:t>
            </a:r>
            <a:r>
              <a:rPr lang="en-US" sz="2600" dirty="0"/>
              <a:t> com o </a:t>
            </a:r>
            <a:r>
              <a:rPr lang="en-US" sz="2600" dirty="0" err="1"/>
              <a:t>grau</a:t>
            </a:r>
            <a:r>
              <a:rPr lang="en-US" sz="2600" dirty="0"/>
              <a:t> de </a:t>
            </a:r>
            <a:r>
              <a:rPr lang="en-US" sz="2600" dirty="0" err="1"/>
              <a:t>certeza</a:t>
            </a:r>
            <a:r>
              <a:rPr lang="en-US" sz="2600" dirty="0"/>
              <a:t> do </a:t>
            </a:r>
            <a:r>
              <a:rPr lang="en-US" sz="2600" dirty="0" err="1"/>
              <a:t>diagnóstico</a:t>
            </a:r>
            <a:endParaRPr lang="en-US" sz="2600" dirty="0"/>
          </a:p>
          <a:p>
            <a:r>
              <a:rPr lang="en-US" sz="2600" dirty="0" err="1"/>
              <a:t>Nenhuma</a:t>
            </a:r>
            <a:r>
              <a:rPr lang="en-US" sz="2600" dirty="0"/>
              <a:t> </a:t>
            </a:r>
            <a:r>
              <a:rPr lang="en-US" sz="2600" dirty="0" err="1"/>
              <a:t>definição</a:t>
            </a:r>
            <a:r>
              <a:rPr lang="en-US" sz="2600" dirty="0"/>
              <a:t> de </a:t>
            </a:r>
            <a:r>
              <a:rPr lang="en-US" sz="2600" dirty="0" err="1"/>
              <a:t>caso</a:t>
            </a:r>
            <a:r>
              <a:rPr lang="en-US" sz="2600" dirty="0"/>
              <a:t> é </a:t>
            </a:r>
            <a:r>
              <a:rPr lang="en-US" sz="2600" dirty="0" err="1"/>
              <a:t>perfeita</a:t>
            </a:r>
            <a:r>
              <a:rPr lang="en-US" sz="2600" dirty="0"/>
              <a:t> - </a:t>
            </a:r>
            <a:r>
              <a:rPr lang="en-US" sz="2600" dirty="0" err="1"/>
              <a:t>alguns</a:t>
            </a:r>
            <a:r>
              <a:rPr lang="en-US" sz="2600" dirty="0"/>
              <a:t> </a:t>
            </a:r>
            <a:r>
              <a:rPr lang="en-US" sz="2600" dirty="0" err="1"/>
              <a:t>casos</a:t>
            </a:r>
            <a:r>
              <a:rPr lang="en-US" sz="2600" dirty="0"/>
              <a:t> </a:t>
            </a:r>
            <a:r>
              <a:rPr lang="en-US" sz="2600" dirty="0" err="1"/>
              <a:t>verdadeiros</a:t>
            </a:r>
            <a:r>
              <a:rPr lang="en-US" sz="2600" dirty="0"/>
              <a:t> </a:t>
            </a:r>
            <a:r>
              <a:rPr lang="en-US" sz="2600" dirty="0" err="1"/>
              <a:t>não</a:t>
            </a:r>
            <a:r>
              <a:rPr lang="en-US" sz="2600" dirty="0"/>
              <a:t> </a:t>
            </a:r>
            <a:r>
              <a:rPr lang="en-US" sz="2600" dirty="0" err="1"/>
              <a:t>serão</a:t>
            </a:r>
            <a:r>
              <a:rPr lang="en-US" sz="2600" dirty="0"/>
              <a:t> </a:t>
            </a:r>
            <a:r>
              <a:rPr lang="en-US" sz="2600" dirty="0" err="1"/>
              <a:t>capturados</a:t>
            </a:r>
            <a:r>
              <a:rPr lang="en-US" sz="2600" dirty="0"/>
              <a:t>, </a:t>
            </a:r>
            <a:r>
              <a:rPr lang="en-US" sz="2600" dirty="0" err="1"/>
              <a:t>enquanto</a:t>
            </a:r>
            <a:r>
              <a:rPr lang="en-US" sz="2600" dirty="0"/>
              <a:t> </a:t>
            </a:r>
            <a:r>
              <a:rPr lang="en-US" sz="2600" dirty="0" err="1"/>
              <a:t>alguns</a:t>
            </a:r>
            <a:r>
              <a:rPr lang="en-US" sz="2600" dirty="0"/>
              <a:t> </a:t>
            </a:r>
            <a:r>
              <a:rPr lang="en-US" sz="2600" dirty="0" err="1"/>
              <a:t>não</a:t>
            </a:r>
            <a:r>
              <a:rPr lang="en-US" sz="2600" dirty="0"/>
              <a:t> </a:t>
            </a:r>
            <a:r>
              <a:rPr lang="en-US" sz="2600" dirty="0" err="1"/>
              <a:t>casos</a:t>
            </a:r>
            <a:r>
              <a:rPr lang="en-US" sz="2600" dirty="0"/>
              <a:t> </a:t>
            </a:r>
            <a:r>
              <a:rPr lang="en-US" sz="2600" dirty="0" err="1"/>
              <a:t>serão</a:t>
            </a:r>
            <a:r>
              <a:rPr lang="en-US" sz="2600" dirty="0"/>
              <a:t> </a:t>
            </a:r>
            <a:r>
              <a:rPr lang="en-US" sz="2600" dirty="0" err="1"/>
              <a:t>capturados</a:t>
            </a:r>
            <a:endParaRPr lang="en-US" sz="2600" dirty="0"/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Uma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lista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de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casos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é um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quadro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utilizado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para a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vigilância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da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saúde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pública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ou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investigação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epidemiológica</a:t>
            </a:r>
            <a:endParaRPr kumimoji="0" lang="en-US" sz="2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Listas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de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casos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incluem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informações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sobre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cada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caso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(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pessoa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ou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animal), </a:t>
            </a:r>
            <a:r>
              <a:rPr lang="en-US" sz="2600" dirty="0">
                <a:solidFill>
                  <a:prstClr val="black"/>
                </a:solidFill>
              </a:rPr>
              <a:t>o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rganizados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em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linhas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ou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  <a:r>
              <a:rPr kumimoji="0" lang="en-US" sz="2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colunas</a:t>
            </a:r>
            <a:r>
              <a:rPr kumimoji="0" lang="en-US" sz="2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88510658-E66A-EA14-F20E-B1AB9553E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Resumo</a:t>
            </a:r>
            <a:r>
              <a:rPr lang="en-US" dirty="0"/>
              <a:t> da</a:t>
            </a:r>
            <a:r>
              <a:rPr lang="pt-BR" dirty="0">
                <a:solidFill>
                  <a:srgbClr val="111111"/>
                </a:solidFill>
              </a:rPr>
              <a:t> definições de caso 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D1ABDF9-AE89-3214-F806-8CA08B28791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dirty="0" err="1"/>
              <a:t>Descrever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definição</a:t>
            </a:r>
            <a:r>
              <a:rPr lang="en-US" dirty="0"/>
              <a:t> de </a:t>
            </a:r>
            <a:r>
              <a:rPr lang="en-US" dirty="0" err="1"/>
              <a:t>caso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 err="1"/>
              <a:t>Explicar</a:t>
            </a:r>
            <a:r>
              <a:rPr lang="en-US" dirty="0"/>
              <a:t> </a:t>
            </a:r>
            <a:r>
              <a:rPr lang="en-US" dirty="0" err="1"/>
              <a:t>por</a:t>
            </a:r>
            <a:r>
              <a:rPr lang="en-US" dirty="0"/>
              <a:t> qual </a:t>
            </a:r>
            <a:r>
              <a:rPr lang="en-US" dirty="0" err="1"/>
              <a:t>razão</a:t>
            </a:r>
            <a:r>
              <a:rPr lang="en-US" dirty="0"/>
              <a:t> </a:t>
            </a:r>
            <a:r>
              <a:rPr lang="en-US" dirty="0" err="1"/>
              <a:t>é</a:t>
            </a:r>
            <a:r>
              <a:rPr lang="en-US" dirty="0"/>
              <a:t> </a:t>
            </a:r>
            <a:r>
              <a:rPr lang="en-US" dirty="0" err="1"/>
              <a:t>importante</a:t>
            </a:r>
            <a:r>
              <a:rPr lang="en-US" dirty="0"/>
              <a:t> </a:t>
            </a:r>
            <a:r>
              <a:rPr lang="en-US" dirty="0" err="1"/>
              <a:t>utilizar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definição</a:t>
            </a:r>
            <a:r>
              <a:rPr lang="en-US" dirty="0"/>
              <a:t> de </a:t>
            </a:r>
            <a:r>
              <a:rPr lang="en-US" dirty="0" err="1"/>
              <a:t>caso</a:t>
            </a:r>
            <a:r>
              <a:rPr lang="en-US" dirty="0"/>
              <a:t> </a:t>
            </a:r>
            <a:r>
              <a:rPr lang="en-US" dirty="0" err="1"/>
              <a:t>coerente</a:t>
            </a:r>
            <a:r>
              <a:rPr lang="en-US" dirty="0"/>
              <a:t> para a </a:t>
            </a:r>
            <a:r>
              <a:rPr lang="en-US" dirty="0" err="1"/>
              <a:t>vigilância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 err="1"/>
              <a:t>Determinar</a:t>
            </a:r>
            <a:r>
              <a:rPr lang="en-US" dirty="0"/>
              <a:t> se um </a:t>
            </a:r>
            <a:r>
              <a:rPr lang="en-US" dirty="0" err="1"/>
              <a:t>doente</a:t>
            </a:r>
            <a:r>
              <a:rPr lang="en-US" dirty="0"/>
              <a:t> </a:t>
            </a:r>
            <a:r>
              <a:rPr lang="en-US" dirty="0" err="1"/>
              <a:t>corresponde</a:t>
            </a:r>
            <a:r>
              <a:rPr lang="en-US" dirty="0"/>
              <a:t> a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definição</a:t>
            </a:r>
            <a:r>
              <a:rPr lang="en-US" dirty="0"/>
              <a:t> de </a:t>
            </a:r>
            <a:r>
              <a:rPr lang="en-US" dirty="0" err="1"/>
              <a:t>caso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 err="1"/>
              <a:t>Aplicar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abordagem</a:t>
            </a:r>
            <a:r>
              <a:rPr lang="en-US" dirty="0"/>
              <a:t> Uma Só </a:t>
            </a:r>
            <a:r>
              <a:rPr lang="en-US" dirty="0" err="1"/>
              <a:t>Saúde</a:t>
            </a:r>
            <a:r>
              <a:rPr lang="en-US" dirty="0"/>
              <a:t> </a:t>
            </a:r>
            <a:r>
              <a:rPr lang="en-US" dirty="0" err="1"/>
              <a:t>às</a:t>
            </a:r>
            <a:r>
              <a:rPr lang="en-US" dirty="0"/>
              <a:t> </a:t>
            </a:r>
            <a:r>
              <a:rPr lang="en-US" dirty="0" err="1"/>
              <a:t>definições</a:t>
            </a:r>
            <a:r>
              <a:rPr lang="en-US" dirty="0"/>
              <a:t> de </a:t>
            </a:r>
            <a:r>
              <a:rPr lang="en-US" dirty="0" err="1"/>
              <a:t>casos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 err="1"/>
              <a:t>Definir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lista</a:t>
            </a:r>
            <a:r>
              <a:rPr lang="en-US" dirty="0"/>
              <a:t> de </a:t>
            </a:r>
            <a:r>
              <a:rPr lang="en-US" dirty="0" err="1"/>
              <a:t>casos</a:t>
            </a:r>
            <a:endParaRPr lang="en-US" dirty="0"/>
          </a:p>
          <a:p>
            <a:pPr>
              <a:lnSpc>
                <a:spcPct val="90000"/>
              </a:lnSpc>
            </a:pPr>
            <a:r>
              <a:rPr lang="en-US" dirty="0" err="1"/>
              <a:t>Introduzir</a:t>
            </a:r>
            <a:r>
              <a:rPr lang="en-US" dirty="0"/>
              <a:t> dados </a:t>
            </a:r>
            <a:r>
              <a:rPr lang="en-US" dirty="0" err="1"/>
              <a:t>numa</a:t>
            </a:r>
            <a:r>
              <a:rPr lang="en-US" dirty="0"/>
              <a:t> </a:t>
            </a:r>
            <a:r>
              <a:rPr lang="en-US" dirty="0" err="1"/>
              <a:t>lista</a:t>
            </a:r>
            <a:r>
              <a:rPr lang="en-US" dirty="0"/>
              <a:t> de </a:t>
            </a:r>
            <a:r>
              <a:rPr lang="en-US" dirty="0" err="1"/>
              <a:t>casos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D7D39A6-E8E5-EEAC-0D53-B5B46DF81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Revisão</a:t>
            </a:r>
            <a:r>
              <a:rPr lang="en-US" dirty="0"/>
              <a:t> dos </a:t>
            </a:r>
            <a:r>
              <a:rPr lang="en-US" dirty="0" err="1"/>
              <a:t>objetivos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2209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FDBD83B-8407-959B-97EE-3BF40B1B7F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Importância das </a:t>
            </a:r>
            <a:r>
              <a:rPr lang="en-US" dirty="0" err="1"/>
              <a:t>definições</a:t>
            </a:r>
            <a:r>
              <a:rPr lang="en-US" dirty="0"/>
              <a:t> de </a:t>
            </a:r>
            <a:r>
              <a:rPr lang="en-US" dirty="0" err="1"/>
              <a:t>casos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D2790C9-D7EE-DF83-D4DF-178A0FA15DE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As </a:t>
            </a:r>
            <a:r>
              <a:rPr lang="en-US" dirty="0" err="1"/>
              <a:t>definições</a:t>
            </a:r>
            <a:r>
              <a:rPr lang="en-US" dirty="0"/>
              <a:t> de </a:t>
            </a:r>
            <a:r>
              <a:rPr lang="en-US" dirty="0" err="1"/>
              <a:t>caso</a:t>
            </a:r>
            <a:r>
              <a:rPr lang="en-US" dirty="0"/>
              <a:t> </a:t>
            </a:r>
            <a:r>
              <a:rPr lang="en-US" dirty="0" err="1"/>
              <a:t>são</a:t>
            </a:r>
            <a:r>
              <a:rPr lang="en-US" dirty="0"/>
              <a:t> </a:t>
            </a:r>
            <a:r>
              <a:rPr lang="en-US" dirty="0" err="1"/>
              <a:t>utilizadas</a:t>
            </a:r>
            <a:r>
              <a:rPr lang="en-US" dirty="0"/>
              <a:t> para </a:t>
            </a:r>
            <a:r>
              <a:rPr lang="en-US" dirty="0" err="1"/>
              <a:t>normalizar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critérios</a:t>
            </a:r>
            <a:r>
              <a:rPr lang="en-US" dirty="0"/>
              <a:t> 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para </a:t>
            </a:r>
            <a:r>
              <a:rPr lang="en-US" dirty="0" err="1"/>
              <a:t>identificar</a:t>
            </a:r>
            <a:r>
              <a:rPr lang="en-US" dirty="0"/>
              <a:t> </a:t>
            </a:r>
            <a:r>
              <a:rPr lang="en-US" dirty="0" err="1"/>
              <a:t>casos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359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664D19C-8086-9BE0-291A-CFD5E835C5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6419850" cy="463930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Conjunto de </a:t>
            </a:r>
            <a:r>
              <a:rPr lang="en-US" dirty="0" err="1"/>
              <a:t>critérios</a:t>
            </a:r>
            <a:r>
              <a:rPr lang="en-US" dirty="0"/>
              <a:t> </a:t>
            </a:r>
            <a:r>
              <a:rPr lang="en-US" dirty="0" err="1"/>
              <a:t>utilizados</a:t>
            </a:r>
            <a:r>
              <a:rPr lang="en-US" dirty="0"/>
              <a:t> para </a:t>
            </a:r>
            <a:r>
              <a:rPr lang="en-US" dirty="0" err="1"/>
              <a:t>determinar</a:t>
            </a:r>
            <a:r>
              <a:rPr lang="en-US" dirty="0"/>
              <a:t> se um </a:t>
            </a:r>
            <a:r>
              <a:rPr lang="en-US" dirty="0" err="1"/>
              <a:t>caso</a:t>
            </a:r>
            <a:r>
              <a:rPr lang="en-US" dirty="0"/>
              <a:t> (</a:t>
            </a:r>
            <a:r>
              <a:rPr lang="en-US" dirty="0" err="1"/>
              <a:t>pessoa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animal) </a:t>
            </a:r>
            <a:r>
              <a:rPr lang="en-US" dirty="0" err="1"/>
              <a:t>tem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determinada</a:t>
            </a:r>
            <a:r>
              <a:rPr lang="en-US" dirty="0"/>
              <a:t> </a:t>
            </a:r>
            <a:r>
              <a:rPr lang="en-US" dirty="0" err="1"/>
              <a:t>doença</a:t>
            </a:r>
            <a:r>
              <a:rPr lang="en-US" dirty="0"/>
              <a:t>, </a:t>
            </a:r>
            <a:r>
              <a:rPr lang="en-US" dirty="0" err="1"/>
              <a:t>lesão</a:t>
            </a:r>
            <a:r>
              <a:rPr lang="en-US" dirty="0"/>
              <a:t>, </a:t>
            </a:r>
            <a:r>
              <a:rPr lang="en-US" dirty="0" err="1"/>
              <a:t>síndrome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outra</a:t>
            </a:r>
            <a:r>
              <a:rPr lang="en-US" dirty="0"/>
              <a:t> </a:t>
            </a:r>
            <a:r>
              <a:rPr lang="en-US" dirty="0" err="1"/>
              <a:t>condição</a:t>
            </a:r>
            <a:r>
              <a:rPr lang="en-US" dirty="0"/>
              <a:t> </a:t>
            </a:r>
            <a:r>
              <a:rPr lang="en-US" dirty="0" err="1"/>
              <a:t>relacionada</a:t>
            </a:r>
            <a:r>
              <a:rPr lang="en-US" dirty="0"/>
              <a:t> com a </a:t>
            </a:r>
            <a:r>
              <a:rPr lang="en-US" dirty="0" err="1"/>
              <a:t>saúde</a:t>
            </a:r>
            <a:endParaRPr lang="en-US" dirty="0"/>
          </a:p>
          <a:p>
            <a:pPr marL="0" indent="0">
              <a:buNone/>
            </a:pPr>
            <a:r>
              <a:rPr lang="en-US" dirty="0" err="1"/>
              <a:t>Aplicações</a:t>
            </a:r>
            <a:endParaRPr lang="en-US" dirty="0"/>
          </a:p>
          <a:p>
            <a:pPr lvl="1"/>
            <a:r>
              <a:rPr lang="en-US" dirty="0" err="1"/>
              <a:t>Diagnóstico</a:t>
            </a:r>
            <a:r>
              <a:rPr lang="en-US" dirty="0"/>
              <a:t> </a:t>
            </a:r>
            <a:r>
              <a:rPr lang="en-US" dirty="0" err="1"/>
              <a:t>clínico</a:t>
            </a:r>
            <a:endParaRPr lang="en-US" dirty="0"/>
          </a:p>
          <a:p>
            <a:pPr lvl="1"/>
            <a:r>
              <a:rPr lang="en-US" dirty="0" err="1"/>
              <a:t>Vigilância</a:t>
            </a:r>
            <a:endParaRPr lang="en-US" dirty="0"/>
          </a:p>
          <a:p>
            <a:pPr lvl="1"/>
            <a:r>
              <a:rPr lang="en-US" dirty="0" err="1"/>
              <a:t>Investigação</a:t>
            </a:r>
            <a:r>
              <a:rPr lang="en-US" dirty="0"/>
              <a:t> de </a:t>
            </a:r>
            <a:r>
              <a:rPr lang="en-US" dirty="0" err="1"/>
              <a:t>surtos</a:t>
            </a:r>
            <a:endParaRPr lang="en-US" dirty="0"/>
          </a:p>
          <a:p>
            <a:pPr lvl="1"/>
            <a:r>
              <a:rPr lang="en-US" dirty="0" err="1"/>
              <a:t>Estudos</a:t>
            </a:r>
            <a:r>
              <a:rPr lang="en-US" dirty="0"/>
              <a:t> </a:t>
            </a:r>
            <a:r>
              <a:rPr lang="en-US" dirty="0" err="1"/>
              <a:t>analíticos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7" name="Google Shape;97;p3"/>
          <p:cNvSpPr txBox="1">
            <a:spLocks noGrp="1"/>
          </p:cNvSpPr>
          <p:nvPr>
            <p:ph type="title"/>
          </p:nvPr>
        </p:nvSpPr>
        <p:spPr/>
        <p:txBody>
          <a:bodyPr spcFirstLastPara="1" lIns="91425" tIns="45700" rIns="91425" bIns="45700" anchor="t" anchorCtr="0">
            <a:normAutofit/>
          </a:bodyPr>
          <a:lstStyle/>
          <a:p>
            <a:r>
              <a:rPr lang="en-US" dirty="0" err="1"/>
              <a:t>Definição</a:t>
            </a:r>
            <a:r>
              <a:rPr lang="en-US" dirty="0"/>
              <a:t> de </a:t>
            </a:r>
            <a:r>
              <a:rPr lang="en-US" dirty="0" err="1"/>
              <a:t>caso</a:t>
            </a:r>
            <a:endParaRPr lang="en-US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C5488C36-E1AD-AF7E-2D32-71137C90F7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24" r="20878" b="2"/>
          <a:stretch/>
        </p:blipFill>
        <p:spPr bwMode="auto">
          <a:xfrm>
            <a:off x="7560860" y="2023142"/>
            <a:ext cx="3792940" cy="3841933"/>
          </a:xfrm>
          <a:prstGeom prst="rect">
            <a:avLst/>
          </a:prstGeom>
          <a:solidFill>
            <a:srgbClr val="FFFFFF"/>
          </a:solidFill>
          <a:ln>
            <a:solidFill>
              <a:schemeClr val="tx1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B59A8CEA-E747-6D50-53D9-7DE364C8A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Exemplo</a:t>
            </a:r>
            <a:r>
              <a:rPr lang="en-US" dirty="0"/>
              <a:t>: </a:t>
            </a:r>
            <a:r>
              <a:rPr lang="en-US" dirty="0" err="1"/>
              <a:t>Definição</a:t>
            </a:r>
            <a:r>
              <a:rPr lang="en-US" dirty="0"/>
              <a:t> de </a:t>
            </a:r>
            <a:r>
              <a:rPr lang="en-US" dirty="0" err="1"/>
              <a:t>caso</a:t>
            </a:r>
            <a:r>
              <a:rPr lang="en-US" dirty="0"/>
              <a:t> para </a:t>
            </a:r>
            <a:r>
              <a:rPr lang="en-US" dirty="0" err="1"/>
              <a:t>Cólera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E5696A-EA29-024A-99A1-F79734BCE7B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08760" y="6510232"/>
            <a:ext cx="8029787" cy="2220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en-US" sz="1200" dirty="0"/>
              <a:t>OMS. Normas de </a:t>
            </a:r>
            <a:r>
              <a:rPr lang="en-US" sz="1200" dirty="0" err="1"/>
              <a:t>vigilância</a:t>
            </a:r>
            <a:r>
              <a:rPr lang="en-US" sz="1200" dirty="0"/>
              <a:t> </a:t>
            </a:r>
            <a:r>
              <a:rPr lang="en-US" sz="1200" dirty="0" err="1"/>
              <a:t>recomendadas</a:t>
            </a:r>
            <a:r>
              <a:rPr lang="en-US" sz="1200" dirty="0"/>
              <a:t>. Segunda </a:t>
            </a:r>
            <a:r>
              <a:rPr lang="en-US" sz="1200" dirty="0" err="1"/>
              <a:t>edição</a:t>
            </a:r>
            <a:r>
              <a:rPr lang="en-US" sz="1200" dirty="0"/>
              <a:t> (WHO/CDS/CSR/LSR/99.2). </a:t>
            </a:r>
            <a:r>
              <a:rPr lang="en-US" sz="1200" dirty="0" err="1"/>
              <a:t>Genebra</a:t>
            </a:r>
            <a:r>
              <a:rPr lang="en-US" sz="1200" dirty="0"/>
              <a:t>, 1999. p.34.</a:t>
            </a:r>
          </a:p>
          <a:p>
            <a:pPr marL="0" indent="0" algn="r">
              <a:buNone/>
            </a:pPr>
            <a:endParaRPr lang="en-US" sz="1200" dirty="0"/>
          </a:p>
        </p:txBody>
      </p:sp>
      <p:pic>
        <p:nvPicPr>
          <p:cNvPr id="3074" name="Picture 2" descr="Index Card Images – Browse 37,091 Stock Photos, Vectors, and Video | Adobe  Stock">
            <a:extLst>
              <a:ext uri="{FF2B5EF4-FFF2-40B4-BE49-F238E27FC236}">
                <a16:creationId xmlns:a16="http://schemas.microsoft.com/office/drawing/2014/main" id="{54C00099-09E3-AB2F-9191-C4E2CC6A096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2" t="7619" r="5101" b="9523"/>
          <a:stretch/>
        </p:blipFill>
        <p:spPr bwMode="auto">
          <a:xfrm>
            <a:off x="1142360" y="1764513"/>
            <a:ext cx="9458895" cy="4343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C391C7F-D772-23AB-3AA0-49DD687226A2}"/>
              </a:ext>
            </a:extLst>
          </p:cNvPr>
          <p:cNvSpPr/>
          <p:nvPr/>
        </p:nvSpPr>
        <p:spPr>
          <a:xfrm>
            <a:off x="1176449" y="1771944"/>
            <a:ext cx="931738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b="0" cap="none" spc="0" dirty="0">
                <a:ln w="0"/>
                <a:solidFill>
                  <a:schemeClr val="tx1"/>
                </a:solidFill>
              </a:rPr>
              <a:t>Numa zona </a:t>
            </a:r>
            <a:r>
              <a:rPr lang="en-US" sz="2800" b="0" cap="none" spc="0" dirty="0" err="1">
                <a:ln w="0"/>
                <a:solidFill>
                  <a:schemeClr val="tx1"/>
                </a:solidFill>
              </a:rPr>
              <a:t>onde</a:t>
            </a:r>
            <a:r>
              <a:rPr lang="en-US" sz="2800" b="0" cap="none" spc="0" dirty="0">
                <a:ln w="0"/>
                <a:solidFill>
                  <a:schemeClr val="tx1"/>
                </a:solidFill>
              </a:rPr>
              <a:t> </a:t>
            </a:r>
            <a:r>
              <a:rPr lang="en-US" sz="2800" b="0" cap="none" spc="0" dirty="0" err="1">
                <a:ln w="0"/>
                <a:solidFill>
                  <a:schemeClr val="tx1"/>
                </a:solidFill>
              </a:rPr>
              <a:t>não</a:t>
            </a:r>
            <a:r>
              <a:rPr lang="en-US" sz="2800" b="0" cap="none" spc="0" dirty="0">
                <a:ln w="0"/>
                <a:solidFill>
                  <a:schemeClr val="tx1"/>
                </a:solidFill>
              </a:rPr>
              <a:t> se </a:t>
            </a:r>
            <a:r>
              <a:rPr lang="en-US" sz="2800" b="0" cap="none" spc="0" dirty="0" err="1">
                <a:ln w="0"/>
                <a:solidFill>
                  <a:schemeClr val="tx1"/>
                </a:solidFill>
              </a:rPr>
              <a:t>conhece</a:t>
            </a:r>
            <a:r>
              <a:rPr lang="en-US" sz="2800" b="0" cap="none" spc="0" dirty="0">
                <a:ln w="0"/>
                <a:solidFill>
                  <a:schemeClr val="tx1"/>
                </a:solidFill>
              </a:rPr>
              <a:t> a </a:t>
            </a:r>
            <a:r>
              <a:rPr lang="en-US" sz="2800" b="0" cap="none" spc="0" dirty="0" err="1">
                <a:ln w="0"/>
                <a:solidFill>
                  <a:schemeClr val="tx1"/>
                </a:solidFill>
              </a:rPr>
              <a:t>presença</a:t>
            </a:r>
            <a:r>
              <a:rPr lang="en-US" sz="2800" b="0" cap="none" spc="0" dirty="0">
                <a:ln w="0"/>
                <a:solidFill>
                  <a:schemeClr val="tx1"/>
                </a:solidFill>
              </a:rPr>
              <a:t> da </a:t>
            </a:r>
            <a:r>
              <a:rPr lang="en-US" sz="2800" b="0" cap="none" spc="0" dirty="0" err="1">
                <a:ln w="0"/>
                <a:solidFill>
                  <a:schemeClr val="tx1"/>
                </a:solidFill>
              </a:rPr>
              <a:t>doença</a:t>
            </a:r>
            <a:r>
              <a:rPr lang="en-US" sz="2800" b="0" cap="none" spc="0" dirty="0">
                <a:ln w="0"/>
                <a:solidFill>
                  <a:schemeClr val="tx1"/>
                </a:solidFill>
              </a:rPr>
              <a:t>: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4271EDC-3773-A59D-AAD3-00AF15CC6A74}"/>
              </a:ext>
            </a:extLst>
          </p:cNvPr>
          <p:cNvSpPr txBox="1"/>
          <p:nvPr/>
        </p:nvSpPr>
        <p:spPr>
          <a:xfrm>
            <a:off x="1105692" y="2676366"/>
            <a:ext cx="8512628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rgbClr val="109648"/>
                </a:solidFill>
              </a:rPr>
              <a:t>Caso </a:t>
            </a:r>
            <a:r>
              <a:rPr lang="en-US" sz="2800" b="1" dirty="0" err="1">
                <a:solidFill>
                  <a:srgbClr val="109648"/>
                </a:solidFill>
              </a:rPr>
              <a:t>suspeito</a:t>
            </a:r>
            <a:endParaRPr lang="en-US" sz="2800" b="1" dirty="0">
              <a:solidFill>
                <a:srgbClr val="109648"/>
              </a:solidFill>
            </a:endParaRPr>
          </a:p>
          <a:p>
            <a:pPr marL="800100" lvl="1" indent="-342900">
              <a:buClr>
                <a:srgbClr val="109648"/>
              </a:buClr>
              <a:buFont typeface="Wingdings" panose="05000000000000000000" pitchFamily="2" charset="2"/>
              <a:buChar char="§"/>
            </a:pPr>
            <a:r>
              <a:rPr lang="en-US" sz="2400" dirty="0" err="1"/>
              <a:t>Doente</a:t>
            </a:r>
            <a:r>
              <a:rPr lang="en-US" sz="2400" dirty="0"/>
              <a:t> ≥5 </a:t>
            </a:r>
            <a:r>
              <a:rPr lang="en-US" sz="2400" dirty="0" err="1"/>
              <a:t>anos</a:t>
            </a:r>
            <a:r>
              <a:rPr lang="en-US" sz="2400" dirty="0"/>
              <a:t> de </a:t>
            </a:r>
            <a:r>
              <a:rPr lang="en-US" sz="2400" dirty="0" err="1"/>
              <a:t>idade</a:t>
            </a:r>
            <a:r>
              <a:rPr lang="en-US" sz="2400" dirty="0"/>
              <a:t> com </a:t>
            </a:r>
            <a:r>
              <a:rPr lang="en-US" sz="2400" dirty="0" err="1"/>
              <a:t>desidratação</a:t>
            </a:r>
            <a:r>
              <a:rPr lang="en-US" sz="2400" dirty="0"/>
              <a:t> grave </a:t>
            </a:r>
            <a:r>
              <a:rPr lang="en-US" sz="2400" dirty="0" err="1"/>
              <a:t>ou</a:t>
            </a:r>
            <a:r>
              <a:rPr lang="en-US" sz="2400" dirty="0"/>
              <a:t> </a:t>
            </a:r>
            <a:r>
              <a:rPr lang="en-US" sz="2400" dirty="0" err="1"/>
              <a:t>morte</a:t>
            </a:r>
            <a:r>
              <a:rPr lang="en-US" sz="2400" dirty="0"/>
              <a:t> </a:t>
            </a:r>
            <a:r>
              <a:rPr lang="en-US" sz="2400" dirty="0" err="1"/>
              <a:t>por</a:t>
            </a:r>
            <a:r>
              <a:rPr lang="en-US" sz="2400" dirty="0"/>
              <a:t> </a:t>
            </a:r>
            <a:r>
              <a:rPr lang="en-US" sz="2400" dirty="0" err="1"/>
              <a:t>diarreia</a:t>
            </a:r>
            <a:r>
              <a:rPr lang="en-US" sz="2400" dirty="0"/>
              <a:t> </a:t>
            </a:r>
            <a:r>
              <a:rPr lang="en-US" sz="2400" dirty="0" err="1"/>
              <a:t>aquosa</a:t>
            </a:r>
            <a:r>
              <a:rPr lang="en-US" sz="2400" dirty="0"/>
              <a:t> </a:t>
            </a:r>
            <a:r>
              <a:rPr lang="en-US" sz="2400" dirty="0" err="1"/>
              <a:t>aguda</a:t>
            </a:r>
            <a:endParaRPr lang="en-US" sz="2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46EA92A-77FA-F29E-E211-865DE66FE32E}"/>
              </a:ext>
            </a:extLst>
          </p:cNvPr>
          <p:cNvSpPr txBox="1"/>
          <p:nvPr/>
        </p:nvSpPr>
        <p:spPr>
          <a:xfrm>
            <a:off x="1105692" y="4181510"/>
            <a:ext cx="8512628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>
                <a:solidFill>
                  <a:srgbClr val="109648"/>
                </a:solidFill>
              </a:rPr>
              <a:t>Caso confirmado</a:t>
            </a:r>
          </a:p>
          <a:p>
            <a:pPr marL="800100" lvl="1" indent="-342900">
              <a:buClr>
                <a:srgbClr val="109648"/>
              </a:buClr>
              <a:buFont typeface="Wingdings" panose="05000000000000000000" pitchFamily="2" charset="2"/>
              <a:buChar char="§"/>
            </a:pPr>
            <a:r>
              <a:rPr lang="en-US" sz="2400" i="1"/>
              <a:t>O Vibrio cholerae </a:t>
            </a:r>
            <a:r>
              <a:rPr lang="en-US" sz="2400"/>
              <a:t>O1 ou O139 é isolado de qualquer doente com diarreia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1CCB49A-75AA-FDC2-6D53-4A0C3FE2C5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261"/>
            <a:ext cx="9752215" cy="800100"/>
          </a:xfrm>
        </p:spPr>
        <p:txBody>
          <a:bodyPr/>
          <a:lstStyle/>
          <a:p>
            <a:r>
              <a:rPr lang="en-US" dirty="0" err="1"/>
              <a:t>Definição</a:t>
            </a:r>
            <a:r>
              <a:rPr lang="en-US" dirty="0"/>
              <a:t> de </a:t>
            </a:r>
            <a:r>
              <a:rPr lang="en-US" dirty="0" err="1"/>
              <a:t>caso</a:t>
            </a:r>
            <a:r>
              <a:rPr lang="en-US" dirty="0"/>
              <a:t> de </a:t>
            </a:r>
            <a:r>
              <a:rPr lang="en-US" dirty="0" err="1"/>
              <a:t>vigilância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D36C8FBA-7BBF-503C-BEF4-4376EFE603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9550"/>
            <a:ext cx="10515600" cy="2081797"/>
          </a:xfrm>
        </p:spPr>
        <p:txBody>
          <a:bodyPr anchor="ctr"/>
          <a:lstStyle/>
          <a:p>
            <a:pPr marL="0" indent="0" algn="ctr">
              <a:buNone/>
            </a:pPr>
            <a:r>
              <a:rPr lang="en-US" dirty="0"/>
              <a:t>Qual é o </a:t>
            </a:r>
            <a:r>
              <a:rPr lang="en-US" dirty="0" err="1"/>
              <a:t>objetivo</a:t>
            </a:r>
            <a:r>
              <a:rPr lang="en-US" dirty="0"/>
              <a:t> de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definição</a:t>
            </a:r>
            <a:r>
              <a:rPr lang="en-US" dirty="0"/>
              <a:t> de </a:t>
            </a:r>
            <a:r>
              <a:rPr lang="en-US" dirty="0" err="1"/>
              <a:t>caso</a:t>
            </a:r>
            <a:r>
              <a:rPr lang="en-US" dirty="0"/>
              <a:t> de </a:t>
            </a:r>
            <a:r>
              <a:rPr lang="en-US" dirty="0" err="1"/>
              <a:t>vigilância</a:t>
            </a:r>
            <a:r>
              <a:rPr lang="en-US" dirty="0"/>
              <a:t>?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0F7FBBC-62A2-F498-4369-85F8474FF26B}"/>
              </a:ext>
            </a:extLst>
          </p:cNvPr>
          <p:cNvGrpSpPr/>
          <p:nvPr/>
        </p:nvGrpSpPr>
        <p:grpSpPr>
          <a:xfrm>
            <a:off x="7910517" y="3550285"/>
            <a:ext cx="1939358" cy="1664079"/>
            <a:chOff x="7182473" y="4643217"/>
            <a:chExt cx="1223682" cy="1260128"/>
          </a:xfrm>
        </p:grpSpPr>
        <p:pic>
          <p:nvPicPr>
            <p:cNvPr id="10" name="Graphic 3" descr="Plant">
              <a:extLst>
                <a:ext uri="{FF2B5EF4-FFF2-40B4-BE49-F238E27FC236}">
                  <a16:creationId xmlns:a16="http://schemas.microsoft.com/office/drawing/2014/main" id="{7E974DF3-BB36-7493-20F7-D466CBE1976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182473" y="4643217"/>
              <a:ext cx="1223682" cy="1223682"/>
            </a:xfrm>
            <a:prstGeom prst="rect">
              <a:avLst/>
            </a:prstGeom>
          </p:spPr>
        </p:pic>
        <p:pic>
          <p:nvPicPr>
            <p:cNvPr id="11" name="Graphic 10" descr="Covid-19 with solid fill">
              <a:extLst>
                <a:ext uri="{FF2B5EF4-FFF2-40B4-BE49-F238E27FC236}">
                  <a16:creationId xmlns:a16="http://schemas.microsoft.com/office/drawing/2014/main" id="{5F458091-B7DB-2BE7-00BE-7977E003871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7917706" y="5414896"/>
              <a:ext cx="488449" cy="488449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68AF86E-839B-1180-25BD-357D2C09C97A}"/>
              </a:ext>
            </a:extLst>
          </p:cNvPr>
          <p:cNvGrpSpPr/>
          <p:nvPr/>
        </p:nvGrpSpPr>
        <p:grpSpPr>
          <a:xfrm>
            <a:off x="2190366" y="3561347"/>
            <a:ext cx="1866726" cy="1668379"/>
            <a:chOff x="3635717" y="4643217"/>
            <a:chExt cx="1313047" cy="1243374"/>
          </a:xfrm>
          <a:solidFill>
            <a:srgbClr val="C00000"/>
          </a:solidFill>
        </p:grpSpPr>
        <p:pic>
          <p:nvPicPr>
            <p:cNvPr id="8" name="Graphic 1" descr="Medical">
              <a:extLst>
                <a:ext uri="{FF2B5EF4-FFF2-40B4-BE49-F238E27FC236}">
                  <a16:creationId xmlns:a16="http://schemas.microsoft.com/office/drawing/2014/main" id="{94FFC7C4-0C6B-47F3-7EF7-64210890E7C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3635717" y="4643217"/>
              <a:ext cx="1223682" cy="1223682"/>
            </a:xfrm>
            <a:prstGeom prst="rect">
              <a:avLst/>
            </a:prstGeom>
          </p:spPr>
        </p:pic>
        <p:pic>
          <p:nvPicPr>
            <p:cNvPr id="12" name="Graphic 11" descr="Germ with solid fill">
              <a:extLst>
                <a:ext uri="{FF2B5EF4-FFF2-40B4-BE49-F238E27FC236}">
                  <a16:creationId xmlns:a16="http://schemas.microsoft.com/office/drawing/2014/main" id="{73D90D0C-0627-DA27-A2BA-A3230DD607E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4460315" y="5398142"/>
              <a:ext cx="488449" cy="488449"/>
            </a:xfrm>
            <a:prstGeom prst="rect">
              <a:avLst/>
            </a:prstGeom>
          </p:spPr>
        </p:pic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3F6F2D7-F220-8A46-12A0-71BFC72A0B4A}"/>
              </a:ext>
            </a:extLst>
          </p:cNvPr>
          <p:cNvGrpSpPr/>
          <p:nvPr/>
        </p:nvGrpSpPr>
        <p:grpSpPr>
          <a:xfrm>
            <a:off x="5222329" y="3587770"/>
            <a:ext cx="1739678" cy="1641956"/>
            <a:chOff x="5359667" y="4643217"/>
            <a:chExt cx="1223682" cy="1243374"/>
          </a:xfrm>
        </p:grpSpPr>
        <p:pic>
          <p:nvPicPr>
            <p:cNvPr id="9" name="Graphic 2" descr="Chicken">
              <a:extLst>
                <a:ext uri="{FF2B5EF4-FFF2-40B4-BE49-F238E27FC236}">
                  <a16:creationId xmlns:a16="http://schemas.microsoft.com/office/drawing/2014/main" id="{6644C6EC-5D4D-B2E6-533A-A7D1848BBA6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359667" y="4643217"/>
              <a:ext cx="1223682" cy="1223682"/>
            </a:xfrm>
            <a:prstGeom prst="rect">
              <a:avLst/>
            </a:prstGeom>
          </p:spPr>
        </p:pic>
        <p:pic>
          <p:nvPicPr>
            <p:cNvPr id="13" name="Graphic 12" descr="Germ with solid fill">
              <a:extLst>
                <a:ext uri="{FF2B5EF4-FFF2-40B4-BE49-F238E27FC236}">
                  <a16:creationId xmlns:a16="http://schemas.microsoft.com/office/drawing/2014/main" id="{0CABB645-7C98-80FA-8F83-31F8182A10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6026845" y="5398142"/>
              <a:ext cx="488449" cy="4884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690146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AC7BFB8-2DD0-2E85-AFA5-1A03BBCFC3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err="1"/>
              <a:t>Definição</a:t>
            </a:r>
            <a:r>
              <a:rPr lang="en-US" sz="4400" dirty="0"/>
              <a:t> de </a:t>
            </a:r>
            <a:r>
              <a:rPr lang="en-US" dirty="0" err="1"/>
              <a:t>c</a:t>
            </a:r>
            <a:r>
              <a:rPr lang="en-US" sz="4400" dirty="0" err="1"/>
              <a:t>aso</a:t>
            </a:r>
            <a:r>
              <a:rPr lang="en-US" sz="4400" dirty="0"/>
              <a:t> de </a:t>
            </a:r>
            <a:r>
              <a:rPr lang="en-US" dirty="0" err="1"/>
              <a:t>v</a:t>
            </a:r>
            <a:r>
              <a:rPr lang="en-US" sz="4400" dirty="0" err="1"/>
              <a:t>igilância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570219E7-7C55-54AB-3147-2B52652DED6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GB" sz="2800" dirty="0"/>
              <a:t>Para </a:t>
            </a:r>
            <a:r>
              <a:rPr lang="en-GB" sz="2800" dirty="0" err="1"/>
              <a:t>determinar</a:t>
            </a:r>
            <a:r>
              <a:rPr lang="en-GB" sz="2800" dirty="0"/>
              <a:t> se o </a:t>
            </a:r>
            <a:r>
              <a:rPr lang="en-GB" sz="2800" dirty="0" err="1"/>
              <a:t>caso</a:t>
            </a:r>
            <a:r>
              <a:rPr lang="en-GB" sz="2800" dirty="0"/>
              <a:t> (</a:t>
            </a:r>
            <a:r>
              <a:rPr lang="en-GB" sz="2800" dirty="0" err="1"/>
              <a:t>humano</a:t>
            </a:r>
            <a:r>
              <a:rPr lang="en-GB" sz="2800" dirty="0"/>
              <a:t> </a:t>
            </a:r>
            <a:r>
              <a:rPr lang="en-GB" sz="2800" dirty="0" err="1"/>
              <a:t>ou</a:t>
            </a:r>
            <a:r>
              <a:rPr lang="en-GB" sz="2800" dirty="0"/>
              <a:t> animal) </a:t>
            </a:r>
          </a:p>
          <a:p>
            <a:pPr marL="0" indent="0" algn="ctr">
              <a:buNone/>
            </a:pPr>
            <a:r>
              <a:rPr lang="en-GB" sz="2800" dirty="0" err="1"/>
              <a:t>deve</a:t>
            </a:r>
            <a:r>
              <a:rPr lang="en-GB" sz="2800" dirty="0"/>
              <a:t> ser </a:t>
            </a:r>
            <a:r>
              <a:rPr lang="en-GB" sz="2800" dirty="0" err="1"/>
              <a:t>comunicado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4115452272"/>
      </p:ext>
    </p:extLst>
  </p:cSld>
  <p:clrMapOvr>
    <a:masterClrMapping/>
  </p:clrMapOvr>
</p:sld>
</file>

<file path=ppt/theme/theme1.xml><?xml version="1.0" encoding="utf-8"?>
<a:theme xmlns:a="http://schemas.openxmlformats.org/drawingml/2006/main" name="Theme2P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2PT" id="{8B36715B-6902-489B-88C9-E15E9D9F46B9}" vid="{EC5D40A2-041D-48B0-B11D-CC4CE591DEA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263BB87ED693489DF545C68D111AB5" ma:contentTypeVersion="18" ma:contentTypeDescription="Create a new document." ma:contentTypeScope="" ma:versionID="1cec4caab88798aa6c527385697c2251">
  <xsd:schema xmlns:xsd="http://www.w3.org/2001/XMLSchema" xmlns:xs="http://www.w3.org/2001/XMLSchema" xmlns:p="http://schemas.microsoft.com/office/2006/metadata/properties" xmlns:ns2="52ff0146-47b4-4d51-8c1c-03266fcd63a2" xmlns:ns3="cd03f174-a395-49eb-8ee9-8d943e22f40d" targetNamespace="http://schemas.microsoft.com/office/2006/metadata/properties" ma:root="true" ma:fieldsID="2ae390c631a92185dce381efc91d733f" ns2:_="" ns3:_="">
    <xsd:import namespace="52ff0146-47b4-4d51-8c1c-03266fcd63a2"/>
    <xsd:import namespace="cd03f174-a395-49eb-8ee9-8d943e22f4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ForReference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ff0146-47b4-4d51-8c1c-03266fcd6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353dbe8-8260-4ccf-8219-3d2995e6fa1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ForReference" ma:index="24" nillable="true" ma:displayName="For Reference" ma:default="0" ma:description="Yes/No if this file is important to understand the context and history of ZFETP." ma:format="Dropdown" ma:internalName="ForReference">
      <xsd:simpleType>
        <xsd:restriction base="dms:Boolean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03f174-a395-49eb-8ee9-8d943e22f40d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d37e551-fb76-4f25-8c56-d73644bbf5a5}" ma:internalName="TaxCatchAll" ma:showField="CatchAllData" ma:web="cd03f174-a395-49eb-8ee9-8d943e22f4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2ff0146-47b4-4d51-8c1c-03266fcd63a2">
      <Terms xmlns="http://schemas.microsoft.com/office/infopath/2007/PartnerControls"/>
    </lcf76f155ced4ddcb4097134ff3c332f>
    <TaxCatchAll xmlns="cd03f174-a395-49eb-8ee9-8d943e22f40d" xsi:nil="true"/>
    <ForReference xmlns="52ff0146-47b4-4d51-8c1c-03266fcd63a2">false</ForReferenc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82A6106-9047-4B03-86B4-A07C44A70AF5}"/>
</file>

<file path=customXml/itemProps2.xml><?xml version="1.0" encoding="utf-8"?>
<ds:datastoreItem xmlns:ds="http://schemas.openxmlformats.org/officeDocument/2006/customXml" ds:itemID="{7003EEE7-04F2-45B9-8430-3892F422B855}">
  <ds:schemaRefs>
    <ds:schemaRef ds:uri="52ff0146-47b4-4d51-8c1c-03266fcd63a2"/>
    <ds:schemaRef ds:uri="cd03f174-a395-49eb-8ee9-8d943e22f40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B423ACA-4776-459F-A8F0-23D74352FC6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Theme2PT</Template>
  <TotalTime>3350</TotalTime>
  <Words>7820</Words>
  <Application>Microsoft Office PowerPoint</Application>
  <PresentationFormat>Widescreen</PresentationFormat>
  <Paragraphs>1000</Paragraphs>
  <Slides>43</Slides>
  <Notes>43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54" baseType="lpstr">
      <vt:lpstr>Arial</vt:lpstr>
      <vt:lpstr>Arial Bold</vt:lpstr>
      <vt:lpstr>Arial Re</vt:lpstr>
      <vt:lpstr>Calibri</vt:lpstr>
      <vt:lpstr>Courier New</vt:lpstr>
      <vt:lpstr>Franklin Gothic Medium</vt:lpstr>
      <vt:lpstr>Franklin Gothic Medium Cond</vt:lpstr>
      <vt:lpstr>Libre Franklin Medium</vt:lpstr>
      <vt:lpstr>Times New Roman</vt:lpstr>
      <vt:lpstr>Wingdings</vt:lpstr>
      <vt:lpstr>Theme2PT</vt:lpstr>
      <vt:lpstr>PowerPoint Presentation</vt:lpstr>
      <vt:lpstr>PowerPoint Presentation</vt:lpstr>
      <vt:lpstr>PowerPoint Presentation</vt:lpstr>
      <vt:lpstr>Importância das definições de casos</vt:lpstr>
      <vt:lpstr>Importância das definições de casos</vt:lpstr>
      <vt:lpstr>Definição de caso</vt:lpstr>
      <vt:lpstr>Exemplo: Definição de caso para Cólera</vt:lpstr>
      <vt:lpstr>Definição de caso de vigilância</vt:lpstr>
      <vt:lpstr>Definição de caso de vigilância</vt:lpstr>
      <vt:lpstr>Definições de casos de vigilância - caraterísticas</vt:lpstr>
      <vt:lpstr>Definição de caso em surto</vt:lpstr>
      <vt:lpstr>Definições de casos em 3 níveis</vt:lpstr>
      <vt:lpstr>Definição de caso de Chikungunya: Prática</vt:lpstr>
      <vt:lpstr>Uma definição de caso identifica sempre os casos verdadeiros? (1/11)</vt:lpstr>
      <vt:lpstr>Uma definição de caso identifica sempre os casos verdadeiros? (2/11)</vt:lpstr>
      <vt:lpstr>Uma definição de caso identifica sempre os casos verdadeiros? (3/11)</vt:lpstr>
      <vt:lpstr>Uma definição de caso identifica sempre os casos verdadeiros? (4/11)</vt:lpstr>
      <vt:lpstr>Uma definição de caso identifica sempre os casos verdadeiros? (5/11)</vt:lpstr>
      <vt:lpstr>Uma definição de caso identifica sempre os casos verdadeiros? (6/11)</vt:lpstr>
      <vt:lpstr>Uma definição de caso identifica sempre os casos verdadeiros? (7/11)</vt:lpstr>
      <vt:lpstr>Uma definição de caso identifica sempre os casos verdadeiros? (8/11)</vt:lpstr>
      <vt:lpstr>Uma definição de caso identifica sempre os casos verdadeiros? (9/11)</vt:lpstr>
      <vt:lpstr>Uma definição de caso identifica sempre os casos verdadeiros? (10/11)</vt:lpstr>
      <vt:lpstr>Uma definição de caso identifica sempre os casos verdadeiros? (11/11)</vt:lpstr>
      <vt:lpstr>Aplicação de definições de casos </vt:lpstr>
      <vt:lpstr>Aplicação das definições de caso exemplo 1 (1/3)</vt:lpstr>
      <vt:lpstr>Aplicação das definições de caso exemplo 1 (2/3)</vt:lpstr>
      <vt:lpstr>PowerPoint Presentation</vt:lpstr>
      <vt:lpstr>PowerPoint Presentation</vt:lpstr>
      <vt:lpstr>PowerPoint Presentation</vt:lpstr>
      <vt:lpstr>Definições de casos padronizadas</vt:lpstr>
      <vt:lpstr>Definições de casos padronizadas</vt:lpstr>
      <vt:lpstr>O que é uma Lista de casos?</vt:lpstr>
      <vt:lpstr>Dados numa lista de casos: Doença humana</vt:lpstr>
      <vt:lpstr>Dados numa lista de casos: Doença animal</vt:lpstr>
      <vt:lpstr>Categorias de informações em uma lista de casos</vt:lpstr>
      <vt:lpstr>Listas de casos em Uma Só Saúde</vt:lpstr>
      <vt:lpstr>Desenvolver uma lista de casos (1/3)</vt:lpstr>
      <vt:lpstr>Desenvolver uma lista de casos (2/3)</vt:lpstr>
      <vt:lpstr>Desenvolver uma lista de casos (3/3)</vt:lpstr>
      <vt:lpstr>Resumo da lista de casos</vt:lpstr>
      <vt:lpstr>Resumo da definições de caso </vt:lpstr>
      <vt:lpstr>Revisão dos objetivos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Albanna, Sara (CDC/GHC/DGHP)</dc:creator>
  <cp:keywords>, docId:6516D3B34A0F865F74AA53D188EE8519</cp:keywords>
  <cp:lastModifiedBy>Gallagher, Darby (CDC/GHC/DGHP)</cp:lastModifiedBy>
  <cp:revision>36</cp:revision>
  <dcterms:created xsi:type="dcterms:W3CDTF">2024-01-30T15:38:17Z</dcterms:created>
  <dcterms:modified xsi:type="dcterms:W3CDTF">2026-01-25T20:11:23Z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b94a7b8-f06c-4dfe-bdcc-9b548fd58c31_Enabled">
    <vt:lpwstr>true</vt:lpwstr>
  </property>
  <property fmtid="{D5CDD505-2E9C-101B-9397-08002B2CF9AE}" pid="3" name="MSIP_Label_7b94a7b8-f06c-4dfe-bdcc-9b548fd58c31_SetDate">
    <vt:lpwstr>2024-01-30T15:39:45Z</vt:lpwstr>
  </property>
  <property fmtid="{D5CDD505-2E9C-101B-9397-08002B2CF9AE}" pid="4" name="MSIP_Label_7b94a7b8-f06c-4dfe-bdcc-9b548fd58c31_Method">
    <vt:lpwstr>Privileged</vt:lpwstr>
  </property>
  <property fmtid="{D5CDD505-2E9C-101B-9397-08002B2CF9AE}" pid="5" name="MSIP_Label_7b94a7b8-f06c-4dfe-bdcc-9b548fd58c31_Name">
    <vt:lpwstr>7b94a7b8-f06c-4dfe-bdcc-9b548fd58c31</vt:lpwstr>
  </property>
  <property fmtid="{D5CDD505-2E9C-101B-9397-08002B2CF9AE}" pid="6" name="MSIP_Label_7b94a7b8-f06c-4dfe-bdcc-9b548fd58c31_SiteId">
    <vt:lpwstr>9ce70869-60db-44fd-abe8-d2767077fc8f</vt:lpwstr>
  </property>
  <property fmtid="{D5CDD505-2E9C-101B-9397-08002B2CF9AE}" pid="7" name="MSIP_Label_7b94a7b8-f06c-4dfe-bdcc-9b548fd58c31_ActionId">
    <vt:lpwstr>5cbe56f2-fdac-4d62-b99a-9f5a46643551</vt:lpwstr>
  </property>
  <property fmtid="{D5CDD505-2E9C-101B-9397-08002B2CF9AE}" pid="8" name="MSIP_Label_7b94a7b8-f06c-4dfe-bdcc-9b548fd58c31_ContentBits">
    <vt:lpwstr>0</vt:lpwstr>
  </property>
  <property fmtid="{D5CDD505-2E9C-101B-9397-08002B2CF9AE}" pid="9" name="ContentTypeId">
    <vt:lpwstr>0x010100BB263BB87ED693489DF545C68D111AB5</vt:lpwstr>
  </property>
  <property fmtid="{D5CDD505-2E9C-101B-9397-08002B2CF9AE}" pid="10" name="MediaServiceImageTags">
    <vt:lpwstr/>
  </property>
</Properties>
</file>